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6" r:id="rId4"/>
    <p:sldId id="264" r:id="rId5"/>
    <p:sldId id="259" r:id="rId6"/>
    <p:sldId id="263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FF"/>
    <a:srgbClr val="33CCFF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CE01-2E8C-4B55-859C-E1756EE6F1F5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87F3-1AE0-48FC-9FAE-42D47EE9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000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7" tIns="45768" rIns="91537" bIns="45768"/>
          <a:lstStyle>
            <a:lvl1pPr defTabSz="941210"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9295" indent="-281409" defTabSz="941210"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945" indent="-224174" defTabSz="941210"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831" indent="-224174" defTabSz="941210"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5717" indent="-224174" defTabSz="941210"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603" indent="-224174" defTabSz="94121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89" indent="-224174" defTabSz="94121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374" indent="-224174" defTabSz="94121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7260" indent="-224174" defTabSz="94121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41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A4B73-E883-40BB-87EC-645026285A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N W3"/>
                <a:cs typeface="+mn-cs"/>
              </a:rPr>
              <a:pPr marL="0" marR="0" lvl="0" indent="0" algn="ctr" defTabSz="9412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N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1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37947E1-5132-4FCD-AC38-C7ADE0F5C620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8076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63040" y="2577738"/>
            <a:ext cx="6235339" cy="1480456"/>
          </a:xfrm>
        </p:spPr>
        <p:txBody>
          <a:bodyPr anchor="ctr"/>
          <a:lstStyle>
            <a:lvl1pPr algn="ctr">
              <a:defRPr i="0">
                <a:solidFill>
                  <a:srgbClr val="002060"/>
                </a:solidFill>
                <a:latin typeface="Arial" charset="0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edit Title of Brief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63040" y="5129359"/>
            <a:ext cx="6235339" cy="365753"/>
          </a:xfrm>
        </p:spPr>
        <p:txBody>
          <a:bodyPr/>
          <a:lstStyle>
            <a:lvl1pPr marL="0" indent="0" algn="ctr">
              <a:buFontTx/>
              <a:buNone/>
              <a:defRPr sz="1400" b="0" i="1">
                <a:solidFill>
                  <a:srgbClr val="009E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5110165" y="1998663"/>
            <a:ext cx="3813175" cy="0"/>
          </a:xfrm>
          <a:prstGeom prst="line">
            <a:avLst/>
          </a:prstGeom>
          <a:noFill/>
          <a:ln w="12700">
            <a:solidFill>
              <a:srgbClr val="0C2577"/>
            </a:solidFill>
            <a:round/>
            <a:headEnd/>
            <a:tailEnd/>
          </a:ln>
          <a:effectLst>
            <a:glow rad="6350">
              <a:srgbClr val="002060">
                <a:alpha val="50000"/>
              </a:srgbClr>
            </a:glow>
            <a:softEdge rad="0"/>
          </a:effectLst>
        </p:spPr>
        <p:txBody>
          <a:bodyPr lIns="99276" tIns="49638" rIns="99276" bIns="49638">
            <a:spAutoFit/>
          </a:bodyPr>
          <a:lstStyle/>
          <a:p>
            <a:endParaRPr lang="en-US" sz="1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3040" y="4286149"/>
            <a:ext cx="6235338" cy="81708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rgbClr val="009E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Name of who brief is for</a:t>
            </a:r>
          </a:p>
          <a:p>
            <a:pPr lvl="0"/>
            <a:r>
              <a:rPr lang="en-US" dirty="0" smtClean="0"/>
              <a:t>Click to edit Title, Organization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10" y="1051601"/>
            <a:ext cx="455093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5" y="177800"/>
            <a:ext cx="7000875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6113" y="1350963"/>
            <a:ext cx="3968750" cy="4811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350963"/>
            <a:ext cx="3970337" cy="4811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457200" y="1417320"/>
            <a:ext cx="8229600" cy="50017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625600" y="238125"/>
            <a:ext cx="5835522" cy="8096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2300" y="6562725"/>
            <a:ext cx="968375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EDC4-C401-499C-8BAA-E7EAC4A9A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143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3" y="1350963"/>
            <a:ext cx="3968750" cy="481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350963"/>
            <a:ext cx="3970337" cy="481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00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110163" y="1998663"/>
            <a:ext cx="3813175" cy="0"/>
          </a:xfrm>
          <a:prstGeom prst="line">
            <a:avLst/>
          </a:prstGeom>
          <a:noFill/>
          <a:ln w="12700">
            <a:solidFill>
              <a:srgbClr val="0C2577"/>
            </a:solidFill>
            <a:round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72413" y="1971675"/>
            <a:ext cx="1152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r">
              <a:defRPr/>
            </a:pPr>
            <a:r>
              <a:rPr lang="en-US" sz="700" baseline="0" dirty="0">
                <a:solidFill>
                  <a:srgbClr val="537DB9"/>
                </a:solidFill>
                <a:cs typeface="+mn-cs"/>
              </a:rPr>
              <a:t>NAVFAC NORTHWEST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8"/>
            <a:ext cx="4535488" cy="6111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33923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110164" y="1998663"/>
            <a:ext cx="3813175" cy="0"/>
          </a:xfrm>
          <a:prstGeom prst="line">
            <a:avLst/>
          </a:prstGeom>
          <a:noFill/>
          <a:ln w="12700">
            <a:solidFill>
              <a:srgbClr val="0C2577"/>
            </a:solidFill>
            <a:round/>
            <a:headEnd/>
            <a:tailEnd/>
          </a:ln>
          <a:effectLst/>
        </p:spPr>
        <p:txBody>
          <a:bodyPr lIns="82730" tIns="41365" rIns="82730" bIns="41365">
            <a:spAutoFit/>
          </a:bodyPr>
          <a:lstStyle/>
          <a:p>
            <a:pPr algn="ctr">
              <a:defRPr/>
            </a:pPr>
            <a:endParaRPr lang="en-US" sz="1167" baseline="-25000" dirty="0">
              <a:solidFill>
                <a:srgbClr val="FFFF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053155" y="1971676"/>
            <a:ext cx="971784" cy="17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730" tIns="41365" rIns="82730" bIns="41365">
            <a:spAutoFit/>
          </a:bodyPr>
          <a:lstStyle/>
          <a:p>
            <a:pPr algn="r">
              <a:defRPr/>
            </a:pPr>
            <a:r>
              <a:rPr lang="en-US" sz="583" dirty="0">
                <a:solidFill>
                  <a:srgbClr val="537DB9"/>
                </a:solidFill>
              </a:rPr>
              <a:t>NAVFAC NORTHWEST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2386013"/>
            <a:ext cx="4546600" cy="1000125"/>
          </a:xfrm>
        </p:spPr>
        <p:txBody>
          <a:bodyPr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9"/>
            <a:ext cx="4535488" cy="611187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251830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99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4572000" y="1222136"/>
            <a:ext cx="0" cy="5105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6200" y="3736736"/>
            <a:ext cx="8991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6199" y="1172648"/>
            <a:ext cx="4398963" cy="264271"/>
          </a:xfrm>
          <a:prstGeom prst="rect">
            <a:avLst/>
          </a:prstGeom>
        </p:spPr>
        <p:txBody>
          <a:bodyPr wrap="square" lIns="91440" tIns="0" rIns="91440" bIns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kern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Nature of </a:t>
            </a:r>
            <a:r>
              <a:rPr lang="en-US" sz="1600" b="1" u="sng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Brief</a:t>
            </a:r>
            <a:endParaRPr lang="en-US" sz="1600" b="1" u="sng" kern="0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68704" y="1172648"/>
            <a:ext cx="4395923" cy="264271"/>
          </a:xfrm>
          <a:prstGeom prst="rect">
            <a:avLst/>
          </a:prstGeom>
        </p:spPr>
        <p:txBody>
          <a:bodyPr wrap="square" lIns="91440" tIns="0" rIns="91440" bIns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Problem Statement / Issue</a:t>
            </a:r>
            <a:endParaRPr lang="en-US" sz="1600" b="1" u="sng" kern="0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201" y="3761439"/>
            <a:ext cx="4398962" cy="264363"/>
          </a:xfrm>
          <a:prstGeom prst="rect">
            <a:avLst/>
          </a:prstGeom>
        </p:spPr>
        <p:txBody>
          <a:bodyPr wrap="square" lIns="91440" tIns="0" rIns="91440" bIns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Background / Actions to Date</a:t>
            </a:r>
            <a:endParaRPr lang="en-US" sz="1600" b="1" u="sng" kern="0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65662" y="3761526"/>
            <a:ext cx="4398963" cy="264272"/>
          </a:xfrm>
          <a:prstGeom prst="rect">
            <a:avLst/>
          </a:prstGeom>
        </p:spPr>
        <p:txBody>
          <a:bodyPr wrap="square" lIns="91440" tIns="0" rIns="91440" bIns="0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Recommendation</a:t>
            </a:r>
            <a:endParaRPr lang="en-US" sz="1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65662" y="5139333"/>
            <a:ext cx="4398963" cy="265176"/>
          </a:xfrm>
          <a:prstGeom prst="rect">
            <a:avLst/>
          </a:prstGeom>
        </p:spPr>
        <p:txBody>
          <a:bodyPr wrap="square" lIns="91440" tIns="0" rIns="91440" bIns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Decision</a:t>
            </a:r>
            <a:endParaRPr lang="en-US" sz="1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1051560" y="339636"/>
            <a:ext cx="7040880" cy="66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3200" i="1" kern="0" dirty="0" smtClean="0">
                <a:solidFill>
                  <a:srgbClr val="002060"/>
                </a:solidFill>
              </a:rPr>
              <a:t>Executive</a:t>
            </a:r>
            <a:r>
              <a:rPr lang="en-US" sz="3200" i="1" kern="0" baseline="0" dirty="0" smtClean="0">
                <a:solidFill>
                  <a:srgbClr val="002060"/>
                </a:solidFill>
              </a:rPr>
              <a:t> Overview</a:t>
            </a:r>
            <a:endParaRPr lang="en-US" sz="3200" i="1" kern="0" dirty="0">
              <a:solidFill>
                <a:srgbClr val="002060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202" y="1436915"/>
            <a:ext cx="4398963" cy="2211976"/>
          </a:xfrm>
        </p:spPr>
        <p:txBody>
          <a:bodyPr wrap="square" lIns="91440" tIns="0" rIns="91440" bIns="0">
            <a:noAutofit/>
          </a:bodyPr>
          <a:lstStyle>
            <a:lvl1pPr indent="-182880">
              <a:spcBef>
                <a:spcPts val="200"/>
              </a:spcBef>
              <a:spcAft>
                <a:spcPts val="0"/>
              </a:spcAft>
              <a:defRPr sz="1400">
                <a:solidFill>
                  <a:srgbClr val="002060"/>
                </a:solidFill>
              </a:defRPr>
            </a:lvl1pPr>
            <a:lvl2pPr marL="365760" indent="-182880">
              <a:spcBef>
                <a:spcPts val="200"/>
              </a:spcBef>
              <a:spcAft>
                <a:spcPts val="0"/>
              </a:spcAft>
              <a:defRPr sz="1200">
                <a:solidFill>
                  <a:srgbClr val="002060"/>
                </a:solidFill>
              </a:defRPr>
            </a:lvl2pPr>
            <a:lvl3pPr marL="548640" indent="-182880">
              <a:spcBef>
                <a:spcPts val="200"/>
              </a:spcBef>
              <a:spcAft>
                <a:spcPts val="0"/>
              </a:spcAft>
              <a:defRPr sz="1000">
                <a:solidFill>
                  <a:srgbClr val="002060"/>
                </a:solidFill>
              </a:defRPr>
            </a:lvl3pPr>
            <a:lvl4pPr marL="731520" indent="-182880">
              <a:spcBef>
                <a:spcPts val="200"/>
              </a:spcBef>
              <a:spcAft>
                <a:spcPts val="0"/>
              </a:spcAft>
              <a:defRPr sz="900">
                <a:solidFill>
                  <a:srgbClr val="002060"/>
                </a:solidFill>
              </a:defRPr>
            </a:lvl4pPr>
            <a:lvl5pPr marL="914400" indent="-182880">
              <a:spcBef>
                <a:spcPts val="200"/>
              </a:spcBef>
              <a:spcAft>
                <a:spcPts val="0"/>
              </a:spcAft>
              <a:defRPr sz="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Bullet Titles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4665662" y="1436919"/>
            <a:ext cx="4398963" cy="2211975"/>
          </a:xfrm>
        </p:spPr>
        <p:txBody>
          <a:bodyPr wrap="square" lIns="91440" tIns="0" rIns="91440" bIns="0">
            <a:noAutofit/>
          </a:bodyPr>
          <a:lstStyle>
            <a:lvl1pPr>
              <a:spcBef>
                <a:spcPts val="200"/>
              </a:spcBef>
              <a:defRPr sz="1400">
                <a:solidFill>
                  <a:srgbClr val="002060"/>
                </a:solidFill>
              </a:defRPr>
            </a:lvl1pPr>
            <a:lvl2pPr marL="365760" indent="-182880">
              <a:spcBef>
                <a:spcPts val="200"/>
              </a:spcBef>
              <a:defRPr sz="1200">
                <a:solidFill>
                  <a:srgbClr val="002060"/>
                </a:solidFill>
              </a:defRPr>
            </a:lvl2pPr>
            <a:lvl3pPr marL="548640" indent="-182880">
              <a:spcBef>
                <a:spcPts val="200"/>
              </a:spcBef>
              <a:defRPr sz="1000">
                <a:solidFill>
                  <a:srgbClr val="002060"/>
                </a:solidFill>
              </a:defRPr>
            </a:lvl3pPr>
            <a:lvl4pPr marL="731520" indent="-182880">
              <a:spcBef>
                <a:spcPts val="200"/>
              </a:spcBef>
              <a:defRPr sz="900">
                <a:solidFill>
                  <a:srgbClr val="002060"/>
                </a:solidFill>
              </a:defRPr>
            </a:lvl4pPr>
            <a:lvl5pPr marL="914400" indent="-182880">
              <a:spcBef>
                <a:spcPts val="200"/>
              </a:spcBef>
              <a:defRPr sz="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Bullet Titles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76199" y="4025798"/>
            <a:ext cx="4398963" cy="2484540"/>
          </a:xfrm>
        </p:spPr>
        <p:txBody>
          <a:bodyPr wrap="square" lIns="91440" tIns="0" rIns="91440" bIns="0">
            <a:noAutofit/>
          </a:bodyPr>
          <a:lstStyle>
            <a:lvl1pPr>
              <a:spcBef>
                <a:spcPts val="200"/>
              </a:spcBef>
              <a:defRPr sz="1400">
                <a:solidFill>
                  <a:srgbClr val="002060"/>
                </a:solidFill>
              </a:defRPr>
            </a:lvl1pPr>
            <a:lvl2pPr marL="365760" indent="-182880">
              <a:spcBef>
                <a:spcPts val="200"/>
              </a:spcBef>
              <a:defRPr sz="1200">
                <a:solidFill>
                  <a:srgbClr val="002060"/>
                </a:solidFill>
              </a:defRPr>
            </a:lvl2pPr>
            <a:lvl3pPr marL="548640" indent="-182880">
              <a:spcBef>
                <a:spcPts val="200"/>
              </a:spcBef>
              <a:defRPr sz="1000">
                <a:solidFill>
                  <a:srgbClr val="002060"/>
                </a:solidFill>
              </a:defRPr>
            </a:lvl3pPr>
            <a:lvl4pPr marL="731520" indent="-182880">
              <a:spcBef>
                <a:spcPts val="200"/>
              </a:spcBef>
              <a:defRPr sz="900">
                <a:solidFill>
                  <a:srgbClr val="002060"/>
                </a:solidFill>
              </a:defRPr>
            </a:lvl4pPr>
            <a:lvl5pPr marL="914400" indent="-182880">
              <a:spcBef>
                <a:spcPts val="200"/>
              </a:spcBef>
              <a:defRPr sz="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Bullet Titles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4665662" y="4025797"/>
            <a:ext cx="4398963" cy="1097280"/>
          </a:xfrm>
        </p:spPr>
        <p:txBody>
          <a:bodyPr wrap="square" lIns="91440" tIns="0" rIns="91440" bIns="0">
            <a:noAutofit/>
          </a:bodyPr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>
                <a:solidFill>
                  <a:srgbClr val="002060"/>
                </a:solidFill>
              </a:defRPr>
            </a:lvl1pPr>
            <a:lvl2pPr marL="365760" indent="-182880">
              <a:spcBef>
                <a:spcPts val="200"/>
              </a:spcBef>
              <a:defRPr sz="1200">
                <a:solidFill>
                  <a:srgbClr val="002060"/>
                </a:solidFill>
              </a:defRPr>
            </a:lvl2pPr>
            <a:lvl3pPr marL="548640" indent="-182880">
              <a:spcBef>
                <a:spcPts val="200"/>
              </a:spcBef>
              <a:defRPr sz="1000">
                <a:solidFill>
                  <a:srgbClr val="002060"/>
                </a:solidFill>
              </a:defRPr>
            </a:lvl3pPr>
            <a:lvl4pPr marL="731520" indent="-182880">
              <a:spcBef>
                <a:spcPts val="200"/>
              </a:spcBef>
              <a:defRPr sz="900">
                <a:solidFill>
                  <a:srgbClr val="002060"/>
                </a:solidFill>
              </a:defRPr>
            </a:lvl4pPr>
            <a:lvl5pPr marL="914400" indent="-182880">
              <a:spcBef>
                <a:spcPts val="200"/>
              </a:spcBef>
              <a:defRPr sz="800">
                <a:solidFill>
                  <a:srgbClr val="002060"/>
                </a:solidFill>
              </a:defRPr>
            </a:lvl5pPr>
          </a:lstStyle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Click to edit Bullet Titles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662" y="5407900"/>
            <a:ext cx="4398963" cy="1097280"/>
          </a:xfrm>
        </p:spPr>
        <p:txBody>
          <a:bodyPr wrap="square" lIns="91440" tIns="0" rIns="91440" bIns="0">
            <a:noAutofit/>
          </a:bodyPr>
          <a:lstStyle>
            <a:lvl1pPr>
              <a:spcBef>
                <a:spcPts val="200"/>
              </a:spcBef>
              <a:defRPr sz="1400">
                <a:solidFill>
                  <a:srgbClr val="002060"/>
                </a:solidFill>
              </a:defRPr>
            </a:lvl1pPr>
            <a:lvl2pPr marL="365760" indent="-182880">
              <a:spcBef>
                <a:spcPts val="200"/>
              </a:spcBef>
              <a:defRPr sz="1200">
                <a:solidFill>
                  <a:srgbClr val="002060"/>
                </a:solidFill>
              </a:defRPr>
            </a:lvl2pPr>
            <a:lvl3pPr marL="548640" indent="-182880">
              <a:spcBef>
                <a:spcPts val="200"/>
              </a:spcBef>
              <a:defRPr sz="1000">
                <a:solidFill>
                  <a:srgbClr val="002060"/>
                </a:solidFill>
              </a:defRPr>
            </a:lvl3pPr>
            <a:lvl4pPr marL="731520" indent="-182880">
              <a:spcBef>
                <a:spcPts val="200"/>
              </a:spcBef>
              <a:defRPr sz="900">
                <a:solidFill>
                  <a:srgbClr val="002060"/>
                </a:solidFill>
              </a:defRPr>
            </a:lvl4pPr>
            <a:lvl5pPr marL="914400" indent="-182880">
              <a:spcBef>
                <a:spcPts val="200"/>
              </a:spcBef>
              <a:defRPr sz="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Bullet Titles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691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1560" y="100739"/>
            <a:ext cx="7040880" cy="905101"/>
          </a:xfrm>
        </p:spPr>
        <p:txBody>
          <a:bodyPr anchor="b"/>
          <a:lstStyle>
            <a:lvl1pPr>
              <a:defRPr sz="3200" i="1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" y="1242060"/>
            <a:ext cx="8961120" cy="5120640"/>
          </a:xfrm>
        </p:spPr>
        <p:txBody>
          <a:bodyPr wrap="square"/>
          <a:lstStyle>
            <a:lvl1pPr indent="-182880">
              <a:spcBef>
                <a:spcPts val="400"/>
              </a:spcBef>
              <a:defRPr sz="2200" baseline="0">
                <a:solidFill>
                  <a:srgbClr val="002060"/>
                </a:solidFill>
              </a:defRPr>
            </a:lvl1pPr>
            <a:lvl2pPr indent="-182880">
              <a:spcBef>
                <a:spcPts val="400"/>
              </a:spcBef>
              <a:defRPr>
                <a:solidFill>
                  <a:srgbClr val="002060"/>
                </a:solidFill>
              </a:defRPr>
            </a:lvl2pPr>
            <a:lvl3pPr indent="-182880">
              <a:spcBef>
                <a:spcPts val="400"/>
              </a:spcBef>
              <a:defRPr>
                <a:solidFill>
                  <a:srgbClr val="002060"/>
                </a:solidFill>
              </a:defRPr>
            </a:lvl3pPr>
            <a:lvl4pPr indent="-182880">
              <a:spcBef>
                <a:spcPts val="400"/>
              </a:spcBef>
              <a:defRPr>
                <a:solidFill>
                  <a:srgbClr val="002060"/>
                </a:solidFill>
              </a:defRPr>
            </a:lvl4pPr>
            <a:lvl5pPr indent="-182880">
              <a:spcBef>
                <a:spcPts val="4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Bullet Titles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440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555" y="2244371"/>
            <a:ext cx="8220892" cy="2014120"/>
          </a:xfrm>
        </p:spPr>
        <p:txBody>
          <a:bodyPr/>
          <a:lstStyle>
            <a:lvl1pPr>
              <a:defRPr sz="3200" b="1" i="0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501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5230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135781"/>
            <a:ext cx="8721545" cy="536185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60483"/>
            <a:ext cx="8677275" cy="105960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3"/>
          <p:cNvSpPr>
            <a:spLocks noGrp="1"/>
          </p:cNvSpPr>
          <p:nvPr>
            <p:ph type="sldNum" sz="quarter" idx="4"/>
          </p:nvPr>
        </p:nvSpPr>
        <p:spPr>
          <a:xfrm>
            <a:off x="8613707" y="6558844"/>
            <a:ext cx="490538" cy="29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29F023-7FE6-40B0-9426-92ECD9ECAD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598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577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0055" y="6476999"/>
            <a:ext cx="6911340" cy="36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6842" y="298450"/>
            <a:ext cx="429031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00386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9ED4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2240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00336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3463" y="1833879"/>
            <a:ext cx="3860800" cy="374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9ED4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6099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\\Cfusion1\MacCentral\NAVFAC\PowerPoint\TIFFs\PPTdesign2a.t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560" y="91440"/>
            <a:ext cx="70408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Slide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" y="1239361"/>
            <a:ext cx="896112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8116510" y="6578004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r"/>
            <a:fld id="{B9D33114-04EA-4275-B003-BFC7F1654E7C}" type="slidenum">
              <a:rPr lang="en-US" sz="1200" i="1">
                <a:solidFill>
                  <a:srgbClr val="009ED5"/>
                </a:solidFill>
              </a:rPr>
              <a:pPr algn="r"/>
              <a:t>‹#›</a:t>
            </a:fld>
            <a:endParaRPr lang="en-US" sz="1200" i="1" dirty="0">
              <a:solidFill>
                <a:srgbClr val="009ED5"/>
              </a:solidFill>
            </a:endParaRPr>
          </a:p>
        </p:txBody>
      </p:sp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3911401" y="6558598"/>
            <a:ext cx="1321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 b="1">
                <a:solidFill>
                  <a:srgbClr val="003367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b="1">
                <a:solidFill>
                  <a:srgbClr val="003367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rgbClr val="003367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400">
                <a:solidFill>
                  <a:srgbClr val="003367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rgbClr val="00336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9900"/>
                </a:solidFill>
              </a:rPr>
              <a:t>UNCLASSIFIED</a:t>
            </a:r>
            <a:endParaRPr lang="en-US" altLang="en-US" sz="1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200" b="1" i="1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82880" indent="-182880" algn="l" rtl="0" fontAlgn="base">
        <a:spcBef>
          <a:spcPts val="400"/>
        </a:spcBef>
        <a:spcAft>
          <a:spcPct val="0"/>
        </a:spcAft>
        <a:buChar char="•"/>
        <a:defRPr sz="2200" b="1">
          <a:solidFill>
            <a:srgbClr val="002060"/>
          </a:solidFill>
          <a:latin typeface="+mn-lt"/>
          <a:ea typeface="+mn-ea"/>
          <a:cs typeface="+mn-cs"/>
        </a:defRPr>
      </a:lvl1pPr>
      <a:lvl2pPr marL="571500" indent="-182880" algn="l" rtl="0" fontAlgn="base">
        <a:spcBef>
          <a:spcPts val="400"/>
        </a:spcBef>
        <a:spcAft>
          <a:spcPct val="0"/>
        </a:spcAft>
        <a:buChar char="–"/>
        <a:defRPr b="1">
          <a:solidFill>
            <a:srgbClr val="002060"/>
          </a:solidFill>
          <a:latin typeface="+mn-lt"/>
        </a:defRPr>
      </a:lvl2pPr>
      <a:lvl3pPr marL="1028700" indent="-182880" algn="l" rtl="0" fontAlgn="base">
        <a:spcBef>
          <a:spcPts val="400"/>
        </a:spcBef>
        <a:spcAft>
          <a:spcPct val="0"/>
        </a:spcAft>
        <a:buChar char="•"/>
        <a:defRPr sz="1600">
          <a:solidFill>
            <a:srgbClr val="002060"/>
          </a:solidFill>
          <a:latin typeface="+mn-lt"/>
        </a:defRPr>
      </a:lvl3pPr>
      <a:lvl4pPr marL="1485900" indent="-182880" algn="l" rtl="0" fontAlgn="base">
        <a:spcBef>
          <a:spcPts val="400"/>
        </a:spcBef>
        <a:spcAft>
          <a:spcPct val="0"/>
        </a:spcAft>
        <a:buChar char="–"/>
        <a:defRPr sz="1400">
          <a:solidFill>
            <a:srgbClr val="002060"/>
          </a:solidFill>
          <a:latin typeface="+mn-lt"/>
        </a:defRPr>
      </a:lvl4pPr>
      <a:lvl5pPr marL="1943100" indent="-182880" algn="l" rtl="0" fontAlgn="base">
        <a:spcBef>
          <a:spcPts val="400"/>
        </a:spcBef>
        <a:spcAft>
          <a:spcPct val="0"/>
        </a:spcAft>
        <a:buChar char="»"/>
        <a:defRPr sz="1400">
          <a:solidFill>
            <a:srgbClr val="002060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170" y="2172749"/>
            <a:ext cx="7226857" cy="220529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AVIAN KNOWLEDGE NETWORK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Observations Reported to eBird.com at Naval Base Kitsap Bangor</a:t>
            </a:r>
            <a:endParaRPr lang="en-US" sz="3000" dirty="0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1387538" y="5586110"/>
            <a:ext cx="6235339" cy="3796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29 August 2023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63039" y="4465811"/>
            <a:ext cx="6235338" cy="817083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Robert (Robin) Senner</a:t>
            </a:r>
          </a:p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Natural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esources Supervisor, NAVFAC 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291" y="6053545"/>
            <a:ext cx="8279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fontAlgn="base">
              <a:spcBef>
                <a:spcPts val="400"/>
              </a:spcBef>
              <a:spcAft>
                <a:spcPct val="0"/>
              </a:spcAft>
            </a:pPr>
            <a:r>
              <a:rPr lang="en-US" sz="1000" i="1" kern="0" dirty="0">
                <a:solidFill>
                  <a:srgbClr val="002060"/>
                </a:solidFill>
              </a:rPr>
              <a:t>Any views expressed are </a:t>
            </a:r>
            <a:r>
              <a:rPr lang="en-US" sz="1000" i="1" kern="0" dirty="0" smtClean="0">
                <a:solidFill>
                  <a:srgbClr val="002060"/>
                </a:solidFill>
              </a:rPr>
              <a:t>Dr. Senner’s personal </a:t>
            </a:r>
            <a:r>
              <a:rPr lang="en-US" sz="1000" i="1" kern="0" dirty="0">
                <a:solidFill>
                  <a:srgbClr val="002060"/>
                </a:solidFill>
              </a:rPr>
              <a:t>views and not necessarily those of the Department of Defense, Navy, or Federal Government.</a:t>
            </a:r>
            <a:r>
              <a:rPr lang="en-US" sz="2200" i="1" kern="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6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051560" y="234892"/>
            <a:ext cx="7040880" cy="619946"/>
          </a:xfrm>
        </p:spPr>
        <p:txBody>
          <a:bodyPr/>
          <a:lstStyle/>
          <a:p>
            <a:r>
              <a:rPr lang="en-US" dirty="0" smtClean="0"/>
              <a:t>How it began….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44" y="1568739"/>
            <a:ext cx="8258962" cy="4978517"/>
          </a:xfrm>
        </p:spPr>
        <p:txBody>
          <a:bodyPr/>
          <a:lstStyle/>
          <a:p>
            <a:r>
              <a:rPr lang="en-US" dirty="0" smtClean="0"/>
              <a:t>Principal Investigators </a:t>
            </a:r>
            <a:r>
              <a:rPr lang="en-US" i="1" dirty="0" smtClean="0"/>
              <a:t>(aka lunch break office escapees)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 </a:t>
            </a:r>
            <a:r>
              <a:rPr lang="en-US" i="1" dirty="0" smtClean="0"/>
              <a:t>Douglas P. Lister  (best birder)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 </a:t>
            </a:r>
            <a:r>
              <a:rPr lang="en-US" i="1" dirty="0" smtClean="0"/>
              <a:t>Jason D. McKinney  (friendliest birder)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 </a:t>
            </a:r>
            <a:r>
              <a:rPr lang="en-US" i="1" dirty="0" smtClean="0"/>
              <a:t>Robert G. G. Senner  (most insecure birder)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First lunchtime foray and first eBird checklist: </a:t>
            </a:r>
            <a:r>
              <a:rPr lang="en-US" i="1" dirty="0" smtClean="0">
                <a:solidFill>
                  <a:srgbClr val="00B050"/>
                </a:solidFill>
              </a:rPr>
              <a:t>17 Oct 2016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Hotspots established: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NBK Bangor Upper: Forested upland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NBK Bangor Lower: Hood Canal shoreline and Cattail Creek/Estuary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Trident Lakes: Family recreation area with two ponds and diverse successional stages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27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0799" y="85521"/>
            <a:ext cx="7000875" cy="835025"/>
          </a:xfrm>
        </p:spPr>
        <p:txBody>
          <a:bodyPr/>
          <a:lstStyle/>
          <a:p>
            <a:r>
              <a:rPr lang="en-US" dirty="0" smtClean="0"/>
              <a:t>Observations at Hotspots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172" y="1694576"/>
            <a:ext cx="824637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NBK Bangor Upper </a:t>
            </a:r>
            <a:r>
              <a:rPr lang="en-US" sz="2000" b="1" dirty="0" smtClean="0">
                <a:solidFill>
                  <a:srgbClr val="002060"/>
                </a:solidFill>
              </a:rPr>
              <a:t>Hotspot: </a:t>
            </a:r>
            <a:r>
              <a:rPr lang="en-US" sz="2000" b="1" dirty="0" smtClean="0">
                <a:solidFill>
                  <a:srgbClr val="00B050"/>
                </a:solidFill>
              </a:rPr>
              <a:t>17 Oct 2016 – 18 May 2023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123</a:t>
            </a:r>
            <a:r>
              <a:rPr lang="en-US" sz="2000" b="1" dirty="0" smtClean="0">
                <a:solidFill>
                  <a:srgbClr val="002060"/>
                </a:solidFill>
              </a:rPr>
              <a:t> species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391 </a:t>
            </a:r>
            <a:r>
              <a:rPr lang="en-US" sz="2000" b="1" dirty="0" smtClean="0">
                <a:solidFill>
                  <a:srgbClr val="002060"/>
                </a:solidFill>
              </a:rPr>
              <a:t>checklists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NBK Bangor Lower </a:t>
            </a:r>
            <a:r>
              <a:rPr lang="en-US" sz="2000" b="1" dirty="0" smtClean="0">
                <a:solidFill>
                  <a:srgbClr val="002060"/>
                </a:solidFill>
              </a:rPr>
              <a:t>Hotspot: </a:t>
            </a:r>
            <a:r>
              <a:rPr lang="en-US" sz="2000" b="1" dirty="0" smtClean="0">
                <a:solidFill>
                  <a:srgbClr val="00B050"/>
                </a:solidFill>
              </a:rPr>
              <a:t>28 Oct 2016 – 22 Sep 2022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92 </a:t>
            </a:r>
            <a:r>
              <a:rPr lang="en-US" sz="2000" b="1" dirty="0" smtClean="0">
                <a:solidFill>
                  <a:srgbClr val="002060"/>
                </a:solidFill>
              </a:rPr>
              <a:t>species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36 </a:t>
            </a:r>
            <a:r>
              <a:rPr lang="en-US" sz="2000" b="1" dirty="0" smtClean="0">
                <a:solidFill>
                  <a:srgbClr val="002060"/>
                </a:solidFill>
              </a:rPr>
              <a:t>checklists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Trident Lakes </a:t>
            </a:r>
            <a:r>
              <a:rPr lang="en-US" sz="2000" b="1" dirty="0" smtClean="0">
                <a:solidFill>
                  <a:srgbClr val="002060"/>
                </a:solidFill>
              </a:rPr>
              <a:t>Hotspot: </a:t>
            </a:r>
            <a:r>
              <a:rPr lang="en-US" sz="2000" b="1" dirty="0" smtClean="0">
                <a:solidFill>
                  <a:srgbClr val="00B050"/>
                </a:solidFill>
              </a:rPr>
              <a:t>27 Jun 2010* – 3 Oct 2016 – 19 Aug 2023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83 </a:t>
            </a:r>
            <a:r>
              <a:rPr lang="en-US" sz="2000" b="1" dirty="0" smtClean="0">
                <a:solidFill>
                  <a:srgbClr val="002060"/>
                </a:solidFill>
              </a:rPr>
              <a:t>species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43 </a:t>
            </a:r>
            <a:r>
              <a:rPr lang="en-US" sz="2000" b="1" dirty="0" smtClean="0">
                <a:solidFill>
                  <a:srgbClr val="002060"/>
                </a:solidFill>
              </a:rPr>
              <a:t>checklists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* Single checklist, hotspot established 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22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Examples from Hotspots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9907" y="1225127"/>
            <a:ext cx="4026555" cy="52343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NBK Bangor Upper </a:t>
            </a:r>
            <a:r>
              <a:rPr lang="en-US" sz="1600" dirty="0" smtClean="0"/>
              <a:t>Hotspot</a:t>
            </a:r>
            <a:endParaRPr lang="en-US" sz="1600" dirty="0"/>
          </a:p>
          <a:p>
            <a:pPr marL="388620" lvl="1" indent="0">
              <a:buNone/>
            </a:pPr>
            <a:r>
              <a:rPr lang="en-US" sz="1400" i="1" dirty="0" smtClean="0"/>
              <a:t>Frequent Examples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Dark-eyed Junco</a:t>
            </a:r>
            <a:endParaRPr lang="en-US" sz="1400" b="1" i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American Robin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/>
              <a:t>Black-capped Chickadee</a:t>
            </a:r>
            <a:endParaRPr lang="en-US" sz="1400" b="1" i="1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American Crow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White-crowned Sparrow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 smtClean="0"/>
              <a:t>NBK </a:t>
            </a:r>
            <a:r>
              <a:rPr lang="en-US" sz="1600" i="1" dirty="0"/>
              <a:t>Bangor Lower </a:t>
            </a:r>
            <a:r>
              <a:rPr lang="en-US" sz="1600" dirty="0" smtClean="0"/>
              <a:t>Hotspot</a:t>
            </a:r>
          </a:p>
          <a:p>
            <a:pPr marL="388620" lvl="1" indent="0">
              <a:buNone/>
            </a:pPr>
            <a:r>
              <a:rPr lang="en-US" sz="1400" i="1" dirty="0"/>
              <a:t>Frequent Examples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Canada Goose</a:t>
            </a:r>
            <a:endParaRPr lang="en-US" sz="1400" b="1" i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Bufflehead</a:t>
            </a:r>
            <a:endParaRPr lang="en-US" sz="1400" b="1" i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Common Merganser</a:t>
            </a:r>
            <a:endParaRPr lang="en-US" sz="1400" b="1" i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Surf Scoter</a:t>
            </a:r>
            <a:endParaRPr lang="en-US" sz="1400" b="1" i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Glaucous-winged Gull</a:t>
            </a:r>
            <a:endParaRPr lang="en-US" sz="1400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 smtClean="0"/>
              <a:t>Trident Lakes Hotspot</a:t>
            </a:r>
          </a:p>
          <a:p>
            <a:pPr marL="388620" lvl="1" indent="0">
              <a:buNone/>
            </a:pPr>
            <a:r>
              <a:rPr lang="en-US" sz="1400" i="1" dirty="0" smtClean="0"/>
              <a:t>Frequent </a:t>
            </a:r>
            <a:r>
              <a:rPr lang="en-US" sz="1400" i="1" dirty="0"/>
              <a:t>Examples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Pied-billed Grebe (nesting)</a:t>
            </a:r>
            <a:endParaRPr lang="en-US" sz="1400" b="1" i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Ring-necked Duck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Belted Kingfisher</a:t>
            </a:r>
            <a:endParaRPr lang="en-US" sz="1400" b="1" i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Bushtit</a:t>
            </a:r>
            <a:endParaRPr lang="en-US" sz="1400" b="1" i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Barn Swallow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16462" y="1518407"/>
            <a:ext cx="2901692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2060"/>
                </a:solidFill>
              </a:rPr>
              <a:t>Uncommon Examples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Cassin’s Vireo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Northern Pygmy-Owl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Vaux’s Swift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Western Wood-Pewee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Hammond’s Flycatcher</a:t>
            </a:r>
            <a:endParaRPr lang="en-US" sz="1400" b="1" i="1" dirty="0">
              <a:solidFill>
                <a:srgbClr val="002060"/>
              </a:solidFill>
            </a:endParaRPr>
          </a:p>
          <a:p>
            <a:endParaRPr lang="en-US" sz="1600" b="1" i="1" dirty="0" smtClean="0">
              <a:solidFill>
                <a:srgbClr val="002060"/>
              </a:solidFill>
            </a:endParaRPr>
          </a:p>
          <a:p>
            <a:endParaRPr lang="en-US" sz="1000" b="1" i="1" dirty="0" smtClean="0">
              <a:solidFill>
                <a:srgbClr val="002060"/>
              </a:solidFill>
            </a:endParaRPr>
          </a:p>
          <a:p>
            <a:r>
              <a:rPr lang="en-US" sz="1400" b="1" i="1" dirty="0" smtClean="0">
                <a:solidFill>
                  <a:srgbClr val="002060"/>
                </a:solidFill>
              </a:rPr>
              <a:t>Uncommon </a:t>
            </a:r>
            <a:r>
              <a:rPr lang="en-US" sz="1400" b="1" i="1" dirty="0">
                <a:solidFill>
                  <a:srgbClr val="002060"/>
                </a:solidFill>
              </a:rPr>
              <a:t>Examples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Warbling Vireo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Willow Flycatcher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Western Tanager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Cliff Swallow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Black Scoter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b="1" i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rgbClr val="002060"/>
                </a:solidFill>
              </a:rPr>
              <a:t>Uncommon Examples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Red Crossbill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Sharp-shinned Hawk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Townsend’s Warbler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MacGillivray’s Warbler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002060"/>
                </a:solidFill>
              </a:rPr>
              <a:t>Evening Grosbeak</a:t>
            </a:r>
            <a:endParaRPr lang="en-US" sz="1400" b="1" i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24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Data in INRMPs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8186" y="1401296"/>
            <a:ext cx="8296551" cy="4811712"/>
          </a:xfrm>
        </p:spPr>
        <p:txBody>
          <a:bodyPr/>
          <a:lstStyle/>
          <a:p>
            <a:r>
              <a:rPr lang="en-US" dirty="0" smtClean="0"/>
              <a:t>Integrated Natural Resources Management Plans INRMPs)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Required by the </a:t>
            </a:r>
            <a:r>
              <a:rPr lang="en-US" dirty="0"/>
              <a:t>Sikes Act Improvement Act of </a:t>
            </a:r>
            <a:r>
              <a:rPr lang="en-US" dirty="0" smtClean="0"/>
              <a:t>1997 (“Sikes Act,”    </a:t>
            </a:r>
            <a:r>
              <a:rPr lang="fr-FR" dirty="0" smtClean="0"/>
              <a:t>16 </a:t>
            </a:r>
            <a:r>
              <a:rPr lang="fr-FR" dirty="0"/>
              <a:t>U.S.C. 670</a:t>
            </a:r>
            <a:r>
              <a:rPr lang="fr-FR" b="0" dirty="0"/>
              <a:t> </a:t>
            </a:r>
            <a:r>
              <a:rPr lang="fr-FR" dirty="0"/>
              <a:t>et seq</a:t>
            </a:r>
            <a:r>
              <a:rPr lang="fr-FR" dirty="0" smtClean="0"/>
              <a:t>.)</a:t>
            </a:r>
            <a:r>
              <a:rPr lang="en-US" dirty="0" smtClean="0"/>
              <a:t>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Prepared and implemented by the installation Natural Resources Managers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Collaborative effort with the statutory partner agencies (USFWS, state fish &amp; wildlife agency, NMFS if marine species/habitats involved)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Metrics prepared and submitted to Sikes Act partner agencies and Navy chain of command annually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Reviewed for operation and effect at least every 5 years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Installations with INRMPs periodically conduct avian surveys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INRMP contents include marine and upland avian survey results and data from the peer-reviewed literature, including ESA-listed species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84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16" y="4442913"/>
            <a:ext cx="2852191" cy="2139467"/>
          </a:xfrm>
          <a:prstGeom prst="rect">
            <a:avLst/>
          </a:prstGeom>
          <a:effectLst>
            <a:softEdge rad="101600"/>
          </a:effectLst>
        </p:spPr>
      </p:pic>
      <p:grpSp>
        <p:nvGrpSpPr>
          <p:cNvPr id="12291" name="Group 109"/>
          <p:cNvGrpSpPr>
            <a:grpSpLocks noChangeAspect="1"/>
          </p:cNvGrpSpPr>
          <p:nvPr/>
        </p:nvGrpSpPr>
        <p:grpSpPr bwMode="auto">
          <a:xfrm>
            <a:off x="2863593" y="801432"/>
            <a:ext cx="3353561" cy="2719141"/>
            <a:chOff x="316523" y="1138056"/>
            <a:chExt cx="6233746" cy="5804498"/>
          </a:xfrm>
        </p:grpSpPr>
        <p:pic>
          <p:nvPicPr>
            <p:cNvPr id="12322" name="Picture 1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23" y="1138056"/>
              <a:ext cx="6233746" cy="580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3" name="Freeform 111"/>
            <p:cNvSpPr>
              <a:spLocks/>
            </p:cNvSpPr>
            <p:nvPr/>
          </p:nvSpPr>
          <p:spPr bwMode="auto">
            <a:xfrm>
              <a:off x="1151792" y="1477108"/>
              <a:ext cx="5037993" cy="4299438"/>
            </a:xfrm>
            <a:custGeom>
              <a:avLst/>
              <a:gdLst>
                <a:gd name="T0" fmla="*/ 3745523 w 5037993"/>
                <a:gd name="T1" fmla="*/ 2628900 h 4299438"/>
                <a:gd name="T2" fmla="*/ 3921370 w 5037993"/>
                <a:gd name="T3" fmla="*/ 2338754 h 4299438"/>
                <a:gd name="T4" fmla="*/ 4466493 w 5037993"/>
                <a:gd name="T5" fmla="*/ 2725615 h 4299438"/>
                <a:gd name="T6" fmla="*/ 5037993 w 5037993"/>
                <a:gd name="T7" fmla="*/ 3244361 h 4299438"/>
                <a:gd name="T8" fmla="*/ 4818185 w 5037993"/>
                <a:gd name="T9" fmla="*/ 3402623 h 4299438"/>
                <a:gd name="T10" fmla="*/ 4475285 w 5037993"/>
                <a:gd name="T11" fmla="*/ 3261946 h 4299438"/>
                <a:gd name="T12" fmla="*/ 4149970 w 5037993"/>
                <a:gd name="T13" fmla="*/ 3033346 h 4299438"/>
                <a:gd name="T14" fmla="*/ 3736731 w 5037993"/>
                <a:gd name="T15" fmla="*/ 2751992 h 4299438"/>
                <a:gd name="T16" fmla="*/ 3402623 w 5037993"/>
                <a:gd name="T17" fmla="*/ 2567354 h 4299438"/>
                <a:gd name="T18" fmla="*/ 3103685 w 5037993"/>
                <a:gd name="T19" fmla="*/ 2558561 h 4299438"/>
                <a:gd name="T20" fmla="*/ 2787162 w 5037993"/>
                <a:gd name="T21" fmla="*/ 2690446 h 4299438"/>
                <a:gd name="T22" fmla="*/ 2672862 w 5037993"/>
                <a:gd name="T23" fmla="*/ 2611315 h 4299438"/>
                <a:gd name="T24" fmla="*/ 2497016 w 5037993"/>
                <a:gd name="T25" fmla="*/ 2804746 h 4299438"/>
                <a:gd name="T26" fmla="*/ 2303585 w 5037993"/>
                <a:gd name="T27" fmla="*/ 2778369 h 4299438"/>
                <a:gd name="T28" fmla="*/ 1934308 w 5037993"/>
                <a:gd name="T29" fmla="*/ 3024554 h 4299438"/>
                <a:gd name="T30" fmla="*/ 1943100 w 5037993"/>
                <a:gd name="T31" fmla="*/ 2848707 h 4299438"/>
                <a:gd name="T32" fmla="*/ 1846385 w 5037993"/>
                <a:gd name="T33" fmla="*/ 2875084 h 4299438"/>
                <a:gd name="T34" fmla="*/ 1811216 w 5037993"/>
                <a:gd name="T35" fmla="*/ 3138854 h 4299438"/>
                <a:gd name="T36" fmla="*/ 1899139 w 5037993"/>
                <a:gd name="T37" fmla="*/ 3332284 h 4299438"/>
                <a:gd name="T38" fmla="*/ 1591408 w 5037993"/>
                <a:gd name="T39" fmla="*/ 3763107 h 4299438"/>
                <a:gd name="T40" fmla="*/ 1617785 w 5037993"/>
                <a:gd name="T41" fmla="*/ 3437792 h 4299438"/>
                <a:gd name="T42" fmla="*/ 1863970 w 5037993"/>
                <a:gd name="T43" fmla="*/ 3209192 h 4299438"/>
                <a:gd name="T44" fmla="*/ 1538654 w 5037993"/>
                <a:gd name="T45" fmla="*/ 3420207 h 4299438"/>
                <a:gd name="T46" fmla="*/ 1336431 w 5037993"/>
                <a:gd name="T47" fmla="*/ 3692769 h 4299438"/>
                <a:gd name="T48" fmla="*/ 1169377 w 5037993"/>
                <a:gd name="T49" fmla="*/ 3771900 h 4299438"/>
                <a:gd name="T50" fmla="*/ 888023 w 5037993"/>
                <a:gd name="T51" fmla="*/ 3938954 h 4299438"/>
                <a:gd name="T52" fmla="*/ 1037493 w 5037993"/>
                <a:gd name="T53" fmla="*/ 4141177 h 4299438"/>
                <a:gd name="T54" fmla="*/ 791308 w 5037993"/>
                <a:gd name="T55" fmla="*/ 4079630 h 4299438"/>
                <a:gd name="T56" fmla="*/ 562708 w 5037993"/>
                <a:gd name="T57" fmla="*/ 4158761 h 4299438"/>
                <a:gd name="T58" fmla="*/ 527539 w 5037993"/>
                <a:gd name="T59" fmla="*/ 4299438 h 4299438"/>
                <a:gd name="T60" fmla="*/ 158262 w 5037993"/>
                <a:gd name="T61" fmla="*/ 4237892 h 4299438"/>
                <a:gd name="T62" fmla="*/ 624254 w 5037993"/>
                <a:gd name="T63" fmla="*/ 3868615 h 4299438"/>
                <a:gd name="T64" fmla="*/ 826477 w 5037993"/>
                <a:gd name="T65" fmla="*/ 3815861 h 4299438"/>
                <a:gd name="T66" fmla="*/ 1248508 w 5037993"/>
                <a:gd name="T67" fmla="*/ 3481754 h 4299438"/>
                <a:gd name="T68" fmla="*/ 1310054 w 5037993"/>
                <a:gd name="T69" fmla="*/ 3147646 h 4299438"/>
                <a:gd name="T70" fmla="*/ 1081454 w 5037993"/>
                <a:gd name="T71" fmla="*/ 3288323 h 4299438"/>
                <a:gd name="T72" fmla="*/ 826477 w 5037993"/>
                <a:gd name="T73" fmla="*/ 3217984 h 4299438"/>
                <a:gd name="T74" fmla="*/ 677008 w 5037993"/>
                <a:gd name="T75" fmla="*/ 3112477 h 4299438"/>
                <a:gd name="T76" fmla="*/ 615462 w 5037993"/>
                <a:gd name="T77" fmla="*/ 2883877 h 4299438"/>
                <a:gd name="T78" fmla="*/ 246185 w 5037993"/>
                <a:gd name="T79" fmla="*/ 2901461 h 4299438"/>
                <a:gd name="T80" fmla="*/ 17585 w 5037993"/>
                <a:gd name="T81" fmla="*/ 2751992 h 4299438"/>
                <a:gd name="T82" fmla="*/ 254977 w 5037993"/>
                <a:gd name="T83" fmla="*/ 2787161 h 4299438"/>
                <a:gd name="T84" fmla="*/ 290146 w 5037993"/>
                <a:gd name="T85" fmla="*/ 2576146 h 4299438"/>
                <a:gd name="T86" fmla="*/ 360485 w 5037993"/>
                <a:gd name="T87" fmla="*/ 2171700 h 4299438"/>
                <a:gd name="T88" fmla="*/ 589085 w 5037993"/>
                <a:gd name="T89" fmla="*/ 2074984 h 4299438"/>
                <a:gd name="T90" fmla="*/ 826477 w 5037993"/>
                <a:gd name="T91" fmla="*/ 1916723 h 4299438"/>
                <a:gd name="T92" fmla="*/ 738554 w 5037993"/>
                <a:gd name="T93" fmla="*/ 1740877 h 4299438"/>
                <a:gd name="T94" fmla="*/ 316523 w 5037993"/>
                <a:gd name="T95" fmla="*/ 1749669 h 4299438"/>
                <a:gd name="T96" fmla="*/ 175846 w 5037993"/>
                <a:gd name="T97" fmla="*/ 1503484 h 4299438"/>
                <a:gd name="T98" fmla="*/ 290146 w 5037993"/>
                <a:gd name="T99" fmla="*/ 1257300 h 4299438"/>
                <a:gd name="T100" fmla="*/ 571500 w 5037993"/>
                <a:gd name="T101" fmla="*/ 1318846 h 4299438"/>
                <a:gd name="T102" fmla="*/ 738554 w 5037993"/>
                <a:gd name="T103" fmla="*/ 1213338 h 4299438"/>
                <a:gd name="T104" fmla="*/ 518746 w 5037993"/>
                <a:gd name="T105" fmla="*/ 1002323 h 4299438"/>
                <a:gd name="T106" fmla="*/ 553916 w 5037993"/>
                <a:gd name="T107" fmla="*/ 624254 h 4299438"/>
                <a:gd name="T108" fmla="*/ 852854 w 5037993"/>
                <a:gd name="T109" fmla="*/ 263769 h 4299438"/>
                <a:gd name="T110" fmla="*/ 1230923 w 5037993"/>
                <a:gd name="T111" fmla="*/ 0 h 4299438"/>
                <a:gd name="T112" fmla="*/ 1468316 w 5037993"/>
                <a:gd name="T113" fmla="*/ 140677 h 4299438"/>
                <a:gd name="T114" fmla="*/ 1837593 w 5037993"/>
                <a:gd name="T115" fmla="*/ 149469 h 4299438"/>
                <a:gd name="T116" fmla="*/ 2242039 w 5037993"/>
                <a:gd name="T117" fmla="*/ 219807 h 4299438"/>
                <a:gd name="T118" fmla="*/ 3244362 w 5037993"/>
                <a:gd name="T119" fmla="*/ 2470638 h 4299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37993" h="4299438">
                  <a:moveTo>
                    <a:pt x="3244362" y="2470638"/>
                  </a:moveTo>
                  <a:lnTo>
                    <a:pt x="3420208" y="2391507"/>
                  </a:lnTo>
                  <a:lnTo>
                    <a:pt x="3745523" y="2628900"/>
                  </a:lnTo>
                  <a:lnTo>
                    <a:pt x="3807070" y="2558561"/>
                  </a:lnTo>
                  <a:lnTo>
                    <a:pt x="3798277" y="2444261"/>
                  </a:lnTo>
                  <a:lnTo>
                    <a:pt x="3921370" y="2338754"/>
                  </a:lnTo>
                  <a:lnTo>
                    <a:pt x="4114800" y="2514600"/>
                  </a:lnTo>
                  <a:lnTo>
                    <a:pt x="4308231" y="2567354"/>
                  </a:lnTo>
                  <a:lnTo>
                    <a:pt x="4466493" y="2725615"/>
                  </a:lnTo>
                  <a:lnTo>
                    <a:pt x="4659923" y="2901461"/>
                  </a:lnTo>
                  <a:lnTo>
                    <a:pt x="4958862" y="2927838"/>
                  </a:lnTo>
                  <a:lnTo>
                    <a:pt x="5037993" y="3244361"/>
                  </a:lnTo>
                  <a:lnTo>
                    <a:pt x="4958862" y="3253154"/>
                  </a:lnTo>
                  <a:lnTo>
                    <a:pt x="4897316" y="3253154"/>
                  </a:lnTo>
                  <a:lnTo>
                    <a:pt x="4818185" y="3402623"/>
                  </a:lnTo>
                  <a:lnTo>
                    <a:pt x="4756639" y="3464169"/>
                  </a:lnTo>
                  <a:lnTo>
                    <a:pt x="4572000" y="3358661"/>
                  </a:lnTo>
                  <a:lnTo>
                    <a:pt x="4475285" y="3261946"/>
                  </a:lnTo>
                  <a:lnTo>
                    <a:pt x="4440116" y="3191607"/>
                  </a:lnTo>
                  <a:lnTo>
                    <a:pt x="4325816" y="3156438"/>
                  </a:lnTo>
                  <a:lnTo>
                    <a:pt x="4149970" y="3033346"/>
                  </a:lnTo>
                  <a:lnTo>
                    <a:pt x="4088423" y="2998177"/>
                  </a:lnTo>
                  <a:lnTo>
                    <a:pt x="3912577" y="2813538"/>
                  </a:lnTo>
                  <a:lnTo>
                    <a:pt x="3736731" y="2751992"/>
                  </a:lnTo>
                  <a:lnTo>
                    <a:pt x="3622431" y="2637692"/>
                  </a:lnTo>
                  <a:lnTo>
                    <a:pt x="3437793" y="2628900"/>
                  </a:lnTo>
                  <a:lnTo>
                    <a:pt x="3402623" y="2567354"/>
                  </a:lnTo>
                  <a:lnTo>
                    <a:pt x="3420208" y="2514600"/>
                  </a:lnTo>
                  <a:lnTo>
                    <a:pt x="3349870" y="2602523"/>
                  </a:lnTo>
                  <a:lnTo>
                    <a:pt x="3103685" y="2558561"/>
                  </a:lnTo>
                  <a:lnTo>
                    <a:pt x="3033346" y="2576146"/>
                  </a:lnTo>
                  <a:lnTo>
                    <a:pt x="2875085" y="2699238"/>
                  </a:lnTo>
                  <a:lnTo>
                    <a:pt x="2787162" y="2690446"/>
                  </a:lnTo>
                  <a:lnTo>
                    <a:pt x="2795954" y="2655277"/>
                  </a:lnTo>
                  <a:lnTo>
                    <a:pt x="2725616" y="2576146"/>
                  </a:lnTo>
                  <a:lnTo>
                    <a:pt x="2672862" y="2611315"/>
                  </a:lnTo>
                  <a:lnTo>
                    <a:pt x="2611316" y="2611315"/>
                  </a:lnTo>
                  <a:lnTo>
                    <a:pt x="2567354" y="2646484"/>
                  </a:lnTo>
                  <a:lnTo>
                    <a:pt x="2497016" y="2804746"/>
                  </a:lnTo>
                  <a:lnTo>
                    <a:pt x="2435470" y="2804746"/>
                  </a:lnTo>
                  <a:lnTo>
                    <a:pt x="2382716" y="2778369"/>
                  </a:lnTo>
                  <a:lnTo>
                    <a:pt x="2303585" y="2778369"/>
                  </a:lnTo>
                  <a:lnTo>
                    <a:pt x="2268416" y="2795954"/>
                  </a:lnTo>
                  <a:lnTo>
                    <a:pt x="2048608" y="3024554"/>
                  </a:lnTo>
                  <a:lnTo>
                    <a:pt x="1934308" y="3024554"/>
                  </a:lnTo>
                  <a:lnTo>
                    <a:pt x="1925516" y="2963007"/>
                  </a:lnTo>
                  <a:lnTo>
                    <a:pt x="1960685" y="2910254"/>
                  </a:lnTo>
                  <a:lnTo>
                    <a:pt x="1943100" y="2848707"/>
                  </a:lnTo>
                  <a:lnTo>
                    <a:pt x="1943100" y="2708030"/>
                  </a:lnTo>
                  <a:lnTo>
                    <a:pt x="1899139" y="2725615"/>
                  </a:lnTo>
                  <a:lnTo>
                    <a:pt x="1846385" y="2875084"/>
                  </a:lnTo>
                  <a:lnTo>
                    <a:pt x="1688123" y="3033346"/>
                  </a:lnTo>
                  <a:lnTo>
                    <a:pt x="1776046" y="3077307"/>
                  </a:lnTo>
                  <a:lnTo>
                    <a:pt x="1811216" y="3138854"/>
                  </a:lnTo>
                  <a:lnTo>
                    <a:pt x="1916723" y="3156438"/>
                  </a:lnTo>
                  <a:lnTo>
                    <a:pt x="2004646" y="3226777"/>
                  </a:lnTo>
                  <a:lnTo>
                    <a:pt x="1899139" y="3332284"/>
                  </a:lnTo>
                  <a:lnTo>
                    <a:pt x="1995854" y="3420207"/>
                  </a:lnTo>
                  <a:lnTo>
                    <a:pt x="1688123" y="3763107"/>
                  </a:lnTo>
                  <a:lnTo>
                    <a:pt x="1591408" y="3763107"/>
                  </a:lnTo>
                  <a:lnTo>
                    <a:pt x="1670539" y="3631223"/>
                  </a:lnTo>
                  <a:lnTo>
                    <a:pt x="1582616" y="3525715"/>
                  </a:lnTo>
                  <a:lnTo>
                    <a:pt x="1617785" y="3437792"/>
                  </a:lnTo>
                  <a:lnTo>
                    <a:pt x="1767254" y="3358661"/>
                  </a:lnTo>
                  <a:lnTo>
                    <a:pt x="1793631" y="3261946"/>
                  </a:lnTo>
                  <a:lnTo>
                    <a:pt x="1863970" y="3209192"/>
                  </a:lnTo>
                  <a:lnTo>
                    <a:pt x="1776046" y="3138854"/>
                  </a:lnTo>
                  <a:lnTo>
                    <a:pt x="1688123" y="3341077"/>
                  </a:lnTo>
                  <a:lnTo>
                    <a:pt x="1538654" y="3420207"/>
                  </a:lnTo>
                  <a:lnTo>
                    <a:pt x="1433146" y="3516923"/>
                  </a:lnTo>
                  <a:lnTo>
                    <a:pt x="1415562" y="3622430"/>
                  </a:lnTo>
                  <a:lnTo>
                    <a:pt x="1336431" y="3692769"/>
                  </a:lnTo>
                  <a:lnTo>
                    <a:pt x="1345223" y="3745523"/>
                  </a:lnTo>
                  <a:lnTo>
                    <a:pt x="1248508" y="3727938"/>
                  </a:lnTo>
                  <a:lnTo>
                    <a:pt x="1169377" y="3771900"/>
                  </a:lnTo>
                  <a:lnTo>
                    <a:pt x="1151793" y="3868615"/>
                  </a:lnTo>
                  <a:lnTo>
                    <a:pt x="967154" y="3965330"/>
                  </a:lnTo>
                  <a:lnTo>
                    <a:pt x="888023" y="3938954"/>
                  </a:lnTo>
                  <a:lnTo>
                    <a:pt x="905608" y="4018084"/>
                  </a:lnTo>
                  <a:lnTo>
                    <a:pt x="1072662" y="4088423"/>
                  </a:lnTo>
                  <a:lnTo>
                    <a:pt x="1037493" y="4141177"/>
                  </a:lnTo>
                  <a:lnTo>
                    <a:pt x="949570" y="4141177"/>
                  </a:lnTo>
                  <a:lnTo>
                    <a:pt x="888023" y="4176346"/>
                  </a:lnTo>
                  <a:lnTo>
                    <a:pt x="791308" y="4079630"/>
                  </a:lnTo>
                  <a:lnTo>
                    <a:pt x="720970" y="4026877"/>
                  </a:lnTo>
                  <a:lnTo>
                    <a:pt x="677008" y="4132384"/>
                  </a:lnTo>
                  <a:lnTo>
                    <a:pt x="562708" y="4158761"/>
                  </a:lnTo>
                  <a:lnTo>
                    <a:pt x="492370" y="4193930"/>
                  </a:lnTo>
                  <a:lnTo>
                    <a:pt x="580293" y="4299438"/>
                  </a:lnTo>
                  <a:lnTo>
                    <a:pt x="527539" y="4299438"/>
                  </a:lnTo>
                  <a:lnTo>
                    <a:pt x="448408" y="4237892"/>
                  </a:lnTo>
                  <a:lnTo>
                    <a:pt x="219808" y="4264269"/>
                  </a:lnTo>
                  <a:lnTo>
                    <a:pt x="158262" y="4237892"/>
                  </a:lnTo>
                  <a:lnTo>
                    <a:pt x="281354" y="4062046"/>
                  </a:lnTo>
                  <a:lnTo>
                    <a:pt x="430823" y="4079630"/>
                  </a:lnTo>
                  <a:lnTo>
                    <a:pt x="624254" y="3868615"/>
                  </a:lnTo>
                  <a:lnTo>
                    <a:pt x="808893" y="3851030"/>
                  </a:lnTo>
                  <a:lnTo>
                    <a:pt x="817685" y="3877407"/>
                  </a:lnTo>
                  <a:lnTo>
                    <a:pt x="826477" y="3815861"/>
                  </a:lnTo>
                  <a:lnTo>
                    <a:pt x="1028700" y="3613638"/>
                  </a:lnTo>
                  <a:lnTo>
                    <a:pt x="1107831" y="3552092"/>
                  </a:lnTo>
                  <a:lnTo>
                    <a:pt x="1248508" y="3481754"/>
                  </a:lnTo>
                  <a:lnTo>
                    <a:pt x="1230923" y="3349869"/>
                  </a:lnTo>
                  <a:lnTo>
                    <a:pt x="1222131" y="3270738"/>
                  </a:lnTo>
                  <a:lnTo>
                    <a:pt x="1310054" y="3147646"/>
                  </a:lnTo>
                  <a:lnTo>
                    <a:pt x="1204546" y="3253154"/>
                  </a:lnTo>
                  <a:lnTo>
                    <a:pt x="1143000" y="3226777"/>
                  </a:lnTo>
                  <a:lnTo>
                    <a:pt x="1081454" y="3288323"/>
                  </a:lnTo>
                  <a:lnTo>
                    <a:pt x="940777" y="3174023"/>
                  </a:lnTo>
                  <a:lnTo>
                    <a:pt x="844062" y="3138854"/>
                  </a:lnTo>
                  <a:lnTo>
                    <a:pt x="826477" y="3217984"/>
                  </a:lnTo>
                  <a:lnTo>
                    <a:pt x="685800" y="3253154"/>
                  </a:lnTo>
                  <a:lnTo>
                    <a:pt x="668216" y="3235569"/>
                  </a:lnTo>
                  <a:lnTo>
                    <a:pt x="677008" y="3112477"/>
                  </a:lnTo>
                  <a:lnTo>
                    <a:pt x="615462" y="3050930"/>
                  </a:lnTo>
                  <a:lnTo>
                    <a:pt x="659423" y="2954215"/>
                  </a:lnTo>
                  <a:lnTo>
                    <a:pt x="615462" y="2883877"/>
                  </a:lnTo>
                  <a:lnTo>
                    <a:pt x="457200" y="2945423"/>
                  </a:lnTo>
                  <a:lnTo>
                    <a:pt x="272562" y="2760784"/>
                  </a:lnTo>
                  <a:lnTo>
                    <a:pt x="246185" y="2901461"/>
                  </a:lnTo>
                  <a:lnTo>
                    <a:pt x="105508" y="2919046"/>
                  </a:lnTo>
                  <a:lnTo>
                    <a:pt x="0" y="2831123"/>
                  </a:lnTo>
                  <a:lnTo>
                    <a:pt x="17585" y="2751992"/>
                  </a:lnTo>
                  <a:lnTo>
                    <a:pt x="167054" y="2708030"/>
                  </a:lnTo>
                  <a:lnTo>
                    <a:pt x="237393" y="2716823"/>
                  </a:lnTo>
                  <a:lnTo>
                    <a:pt x="254977" y="2787161"/>
                  </a:lnTo>
                  <a:lnTo>
                    <a:pt x="272562" y="2716823"/>
                  </a:lnTo>
                  <a:lnTo>
                    <a:pt x="325316" y="2646484"/>
                  </a:lnTo>
                  <a:lnTo>
                    <a:pt x="290146" y="2576146"/>
                  </a:lnTo>
                  <a:lnTo>
                    <a:pt x="211016" y="2558561"/>
                  </a:lnTo>
                  <a:lnTo>
                    <a:pt x="167054" y="2435469"/>
                  </a:lnTo>
                  <a:lnTo>
                    <a:pt x="360485" y="2171700"/>
                  </a:lnTo>
                  <a:lnTo>
                    <a:pt x="404446" y="2039815"/>
                  </a:lnTo>
                  <a:lnTo>
                    <a:pt x="509954" y="2013438"/>
                  </a:lnTo>
                  <a:lnTo>
                    <a:pt x="589085" y="2074984"/>
                  </a:lnTo>
                  <a:lnTo>
                    <a:pt x="659423" y="1934307"/>
                  </a:lnTo>
                  <a:lnTo>
                    <a:pt x="791308" y="1969477"/>
                  </a:lnTo>
                  <a:lnTo>
                    <a:pt x="826477" y="1916723"/>
                  </a:lnTo>
                  <a:lnTo>
                    <a:pt x="756139" y="1740877"/>
                  </a:lnTo>
                  <a:lnTo>
                    <a:pt x="826477" y="1670538"/>
                  </a:lnTo>
                  <a:lnTo>
                    <a:pt x="738554" y="1740877"/>
                  </a:lnTo>
                  <a:lnTo>
                    <a:pt x="650631" y="1802423"/>
                  </a:lnTo>
                  <a:lnTo>
                    <a:pt x="545123" y="1723292"/>
                  </a:lnTo>
                  <a:lnTo>
                    <a:pt x="316523" y="1749669"/>
                  </a:lnTo>
                  <a:lnTo>
                    <a:pt x="219808" y="1749669"/>
                  </a:lnTo>
                  <a:lnTo>
                    <a:pt x="193431" y="1556238"/>
                  </a:lnTo>
                  <a:lnTo>
                    <a:pt x="175846" y="1503484"/>
                  </a:lnTo>
                  <a:lnTo>
                    <a:pt x="167054" y="1494692"/>
                  </a:lnTo>
                  <a:lnTo>
                    <a:pt x="61546" y="1389184"/>
                  </a:lnTo>
                  <a:lnTo>
                    <a:pt x="290146" y="1257300"/>
                  </a:lnTo>
                  <a:lnTo>
                    <a:pt x="527539" y="1178169"/>
                  </a:lnTo>
                  <a:lnTo>
                    <a:pt x="597877" y="1204546"/>
                  </a:lnTo>
                  <a:lnTo>
                    <a:pt x="571500" y="1318846"/>
                  </a:lnTo>
                  <a:lnTo>
                    <a:pt x="712177" y="1354015"/>
                  </a:lnTo>
                  <a:lnTo>
                    <a:pt x="764931" y="1301261"/>
                  </a:lnTo>
                  <a:lnTo>
                    <a:pt x="738554" y="1213338"/>
                  </a:lnTo>
                  <a:lnTo>
                    <a:pt x="668216" y="1169377"/>
                  </a:lnTo>
                  <a:lnTo>
                    <a:pt x="562708" y="1116623"/>
                  </a:lnTo>
                  <a:lnTo>
                    <a:pt x="518746" y="1002323"/>
                  </a:lnTo>
                  <a:lnTo>
                    <a:pt x="272562" y="747346"/>
                  </a:lnTo>
                  <a:lnTo>
                    <a:pt x="422031" y="606669"/>
                  </a:lnTo>
                  <a:lnTo>
                    <a:pt x="553916" y="624254"/>
                  </a:lnTo>
                  <a:lnTo>
                    <a:pt x="650631" y="501161"/>
                  </a:lnTo>
                  <a:lnTo>
                    <a:pt x="685800" y="325315"/>
                  </a:lnTo>
                  <a:lnTo>
                    <a:pt x="852854" y="263769"/>
                  </a:lnTo>
                  <a:lnTo>
                    <a:pt x="967154" y="131884"/>
                  </a:lnTo>
                  <a:lnTo>
                    <a:pt x="1090246" y="167054"/>
                  </a:lnTo>
                  <a:lnTo>
                    <a:pt x="1230923" y="0"/>
                  </a:lnTo>
                  <a:lnTo>
                    <a:pt x="1274885" y="87923"/>
                  </a:lnTo>
                  <a:lnTo>
                    <a:pt x="1389185" y="87923"/>
                  </a:lnTo>
                  <a:lnTo>
                    <a:pt x="1468316" y="140677"/>
                  </a:lnTo>
                  <a:lnTo>
                    <a:pt x="1556239" y="114300"/>
                  </a:lnTo>
                  <a:lnTo>
                    <a:pt x="1670539" y="246184"/>
                  </a:lnTo>
                  <a:lnTo>
                    <a:pt x="1837593" y="149469"/>
                  </a:lnTo>
                  <a:lnTo>
                    <a:pt x="2048608" y="211015"/>
                  </a:lnTo>
                  <a:lnTo>
                    <a:pt x="2162908" y="193430"/>
                  </a:lnTo>
                  <a:lnTo>
                    <a:pt x="2242039" y="219807"/>
                  </a:lnTo>
                  <a:lnTo>
                    <a:pt x="2321170" y="140677"/>
                  </a:lnTo>
                  <a:lnTo>
                    <a:pt x="2593731" y="254977"/>
                  </a:lnTo>
                  <a:lnTo>
                    <a:pt x="3244362" y="2470638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9276" tIns="49638" rIns="99276" bIns="49638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0" name="Group 83"/>
          <p:cNvGrpSpPr>
            <a:grpSpLocks/>
          </p:cNvGrpSpPr>
          <p:nvPr/>
        </p:nvGrpSpPr>
        <p:grpSpPr bwMode="auto">
          <a:xfrm>
            <a:off x="4111735" y="2322431"/>
            <a:ext cx="5407025" cy="2159000"/>
            <a:chOff x="3270735" y="3740946"/>
            <a:chExt cx="5407273" cy="2044863"/>
          </a:xfrm>
        </p:grpSpPr>
        <p:sp>
          <p:nvSpPr>
            <p:cNvPr id="12304" name="Rectangle 84"/>
            <p:cNvSpPr>
              <a:spLocks noChangeArrowheads="1"/>
            </p:cNvSpPr>
            <p:nvPr/>
          </p:nvSpPr>
          <p:spPr bwMode="auto">
            <a:xfrm>
              <a:off x="3754315" y="4432788"/>
              <a:ext cx="1134208" cy="110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9276" tIns="49638" rIns="99276" bIns="49638">
              <a:spAutoFit/>
            </a:bodyPr>
            <a:lstStyle>
              <a:lvl1pPr defTabSz="992188"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992188"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992188"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992188"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992188"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>
                <a:cs typeface="Arial" panose="020B0604020202020204" pitchFamily="34" charset="0"/>
              </a:endParaRPr>
            </a:p>
          </p:txBody>
        </p:sp>
        <p:grpSp>
          <p:nvGrpSpPr>
            <p:cNvPr id="12305" name="Group 105"/>
            <p:cNvGrpSpPr>
              <a:grpSpLocks/>
            </p:cNvGrpSpPr>
            <p:nvPr/>
          </p:nvGrpSpPr>
          <p:grpSpPr bwMode="auto">
            <a:xfrm>
              <a:off x="3270735" y="3740946"/>
              <a:ext cx="5407273" cy="2044863"/>
              <a:chOff x="615459" y="1450728"/>
              <a:chExt cx="9510077" cy="4081096"/>
            </a:xfrm>
          </p:grpSpPr>
          <p:pic>
            <p:nvPicPr>
              <p:cNvPr id="1232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59" y="1450728"/>
                <a:ext cx="9510077" cy="4081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1" name="Freeform 108"/>
              <p:cNvSpPr>
                <a:spLocks/>
              </p:cNvSpPr>
              <p:nvPr/>
            </p:nvSpPr>
            <p:spPr bwMode="auto">
              <a:xfrm>
                <a:off x="896818" y="1625867"/>
                <a:ext cx="8001002" cy="3654125"/>
              </a:xfrm>
              <a:custGeom>
                <a:avLst/>
                <a:gdLst>
                  <a:gd name="T0" fmla="*/ 923193 w 8001000"/>
                  <a:gd name="T1" fmla="*/ 114300 h 3654127"/>
                  <a:gd name="T2" fmla="*/ 844062 w 8001000"/>
                  <a:gd name="T3" fmla="*/ 184639 h 3654127"/>
                  <a:gd name="T4" fmla="*/ 931985 w 8001000"/>
                  <a:gd name="T5" fmla="*/ 246185 h 3654127"/>
                  <a:gd name="T6" fmla="*/ 905608 w 8001000"/>
                  <a:gd name="T7" fmla="*/ 386862 h 3654127"/>
                  <a:gd name="T8" fmla="*/ 879231 w 8001000"/>
                  <a:gd name="T9" fmla="*/ 562708 h 3654127"/>
                  <a:gd name="T10" fmla="*/ 782516 w 8001000"/>
                  <a:gd name="T11" fmla="*/ 536331 h 3654127"/>
                  <a:gd name="T12" fmla="*/ 852854 w 8001000"/>
                  <a:gd name="T13" fmla="*/ 307731 h 3654127"/>
                  <a:gd name="T14" fmla="*/ 659423 w 8001000"/>
                  <a:gd name="T15" fmla="*/ 228600 h 3654127"/>
                  <a:gd name="T16" fmla="*/ 492370 w 8001000"/>
                  <a:gd name="T17" fmla="*/ 105508 h 3654127"/>
                  <a:gd name="T18" fmla="*/ 474785 w 8001000"/>
                  <a:gd name="T19" fmla="*/ 211016 h 3654127"/>
                  <a:gd name="T20" fmla="*/ 492370 w 8001000"/>
                  <a:gd name="T21" fmla="*/ 518746 h 3654127"/>
                  <a:gd name="T22" fmla="*/ 483577 w 8001000"/>
                  <a:gd name="T23" fmla="*/ 615462 h 3654127"/>
                  <a:gd name="T24" fmla="*/ 509954 w 8001000"/>
                  <a:gd name="T25" fmla="*/ 720970 h 3654127"/>
                  <a:gd name="T26" fmla="*/ 457200 w 8001000"/>
                  <a:gd name="T27" fmla="*/ 756139 h 3654127"/>
                  <a:gd name="T28" fmla="*/ 263770 w 8001000"/>
                  <a:gd name="T29" fmla="*/ 1406752 h 3654127"/>
                  <a:gd name="T30" fmla="*/ 105508 w 8001000"/>
                  <a:gd name="T31" fmla="*/ 1688105 h 3654127"/>
                  <a:gd name="T32" fmla="*/ 8793 w 8001000"/>
                  <a:gd name="T33" fmla="*/ 1934281 h 3654127"/>
                  <a:gd name="T34" fmla="*/ 1557147 w 8001000"/>
                  <a:gd name="T35" fmla="*/ 2478694 h 3654127"/>
                  <a:gd name="T36" fmla="*/ 3040037 w 8001000"/>
                  <a:gd name="T37" fmla="*/ 3062584 h 3654127"/>
                  <a:gd name="T38" fmla="*/ 5144533 w 8001000"/>
                  <a:gd name="T39" fmla="*/ 3626982 h 3654127"/>
                  <a:gd name="T40" fmla="*/ 6664615 w 8001000"/>
                  <a:gd name="T41" fmla="*/ 3446540 h 3654127"/>
                  <a:gd name="T42" fmla="*/ 7807615 w 8001000"/>
                  <a:gd name="T43" fmla="*/ 3358617 h 3654127"/>
                  <a:gd name="T44" fmla="*/ 7798822 w 8001000"/>
                  <a:gd name="T45" fmla="*/ 3226732 h 3654127"/>
                  <a:gd name="T46" fmla="*/ 7869161 w 8001000"/>
                  <a:gd name="T47" fmla="*/ 3130017 h 3654127"/>
                  <a:gd name="T48" fmla="*/ 8001045 w 8001000"/>
                  <a:gd name="T49" fmla="*/ 2936586 h 3654127"/>
                  <a:gd name="T50" fmla="*/ 7877953 w 8001000"/>
                  <a:gd name="T51" fmla="*/ 2751948 h 3654127"/>
                  <a:gd name="T52" fmla="*/ 7728484 w 8001000"/>
                  <a:gd name="T53" fmla="*/ 2690419 h 3654127"/>
                  <a:gd name="T54" fmla="*/ 7772445 w 8001000"/>
                  <a:gd name="T55" fmla="*/ 2558535 h 3654127"/>
                  <a:gd name="T56" fmla="*/ 7719692 w 8001000"/>
                  <a:gd name="T57" fmla="*/ 2400273 h 3654127"/>
                  <a:gd name="T58" fmla="*/ 7526261 w 8001000"/>
                  <a:gd name="T59" fmla="*/ 2180466 h 3654127"/>
                  <a:gd name="T60" fmla="*/ 7359207 w 8001000"/>
                  <a:gd name="T61" fmla="*/ 1943073 h 3654127"/>
                  <a:gd name="T62" fmla="*/ 7324038 w 8001000"/>
                  <a:gd name="T63" fmla="*/ 1802405 h 3654127"/>
                  <a:gd name="T64" fmla="*/ 7429545 w 8001000"/>
                  <a:gd name="T65" fmla="*/ 1503467 h 3654127"/>
                  <a:gd name="T66" fmla="*/ 7710899 w 8001000"/>
                  <a:gd name="T67" fmla="*/ 1178152 h 3654127"/>
                  <a:gd name="T68" fmla="*/ 7851576 w 8001000"/>
                  <a:gd name="T69" fmla="*/ 1019890 h 3654127"/>
                  <a:gd name="T70" fmla="*/ 7772445 w 8001000"/>
                  <a:gd name="T71" fmla="*/ 1037475 h 3654127"/>
                  <a:gd name="T72" fmla="*/ 7605392 w 8001000"/>
                  <a:gd name="T73" fmla="*/ 1046267 h 3654127"/>
                  <a:gd name="T74" fmla="*/ 7464715 w 8001000"/>
                  <a:gd name="T75" fmla="*/ 923175 h 3654127"/>
                  <a:gd name="T76" fmla="*/ 7324038 w 8001000"/>
                  <a:gd name="T77" fmla="*/ 870439 h 3654127"/>
                  <a:gd name="T78" fmla="*/ 7130607 w 8001000"/>
                  <a:gd name="T79" fmla="*/ 923175 h 3654127"/>
                  <a:gd name="T80" fmla="*/ 7042684 w 8001000"/>
                  <a:gd name="T81" fmla="*/ 879231 h 3654127"/>
                  <a:gd name="T82" fmla="*/ 6902007 w 8001000"/>
                  <a:gd name="T83" fmla="*/ 817685 h 3654127"/>
                  <a:gd name="T84" fmla="*/ 6822876 w 8001000"/>
                  <a:gd name="T85" fmla="*/ 633046 h 3654127"/>
                  <a:gd name="T86" fmla="*/ 6743745 w 8001000"/>
                  <a:gd name="T87" fmla="*/ 703385 h 3654127"/>
                  <a:gd name="T88" fmla="*/ 6734953 w 8001000"/>
                  <a:gd name="T89" fmla="*/ 782516 h 3654127"/>
                  <a:gd name="T90" fmla="*/ 4747874 w 8001000"/>
                  <a:gd name="T91" fmla="*/ 694593 h 3654127"/>
                  <a:gd name="T92" fmla="*/ 1266093 w 8001000"/>
                  <a:gd name="T93" fmla="*/ 123093 h 3654127"/>
                  <a:gd name="T94" fmla="*/ 940777 w 8001000"/>
                  <a:gd name="T95" fmla="*/ 0 h 36541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01000" h="3654127">
                    <a:moveTo>
                      <a:pt x="940777" y="0"/>
                    </a:moveTo>
                    <a:lnTo>
                      <a:pt x="923193" y="114300"/>
                    </a:lnTo>
                    <a:lnTo>
                      <a:pt x="844062" y="149470"/>
                    </a:lnTo>
                    <a:lnTo>
                      <a:pt x="844062" y="184639"/>
                    </a:lnTo>
                    <a:lnTo>
                      <a:pt x="949570" y="175846"/>
                    </a:lnTo>
                    <a:lnTo>
                      <a:pt x="931985" y="246185"/>
                    </a:lnTo>
                    <a:lnTo>
                      <a:pt x="879231" y="281354"/>
                    </a:lnTo>
                    <a:lnTo>
                      <a:pt x="905608" y="386862"/>
                    </a:lnTo>
                    <a:lnTo>
                      <a:pt x="879231" y="465993"/>
                    </a:lnTo>
                    <a:lnTo>
                      <a:pt x="879231" y="562708"/>
                    </a:lnTo>
                    <a:lnTo>
                      <a:pt x="764931" y="615462"/>
                    </a:lnTo>
                    <a:lnTo>
                      <a:pt x="782516" y="536331"/>
                    </a:lnTo>
                    <a:lnTo>
                      <a:pt x="870439" y="351693"/>
                    </a:lnTo>
                    <a:lnTo>
                      <a:pt x="852854" y="307731"/>
                    </a:lnTo>
                    <a:lnTo>
                      <a:pt x="791308" y="254977"/>
                    </a:lnTo>
                    <a:lnTo>
                      <a:pt x="659423" y="228600"/>
                    </a:lnTo>
                    <a:lnTo>
                      <a:pt x="536331" y="96716"/>
                    </a:lnTo>
                    <a:lnTo>
                      <a:pt x="492370" y="105508"/>
                    </a:lnTo>
                    <a:lnTo>
                      <a:pt x="483577" y="193431"/>
                    </a:lnTo>
                    <a:lnTo>
                      <a:pt x="474785" y="211016"/>
                    </a:lnTo>
                    <a:lnTo>
                      <a:pt x="483577" y="369277"/>
                    </a:lnTo>
                    <a:lnTo>
                      <a:pt x="492370" y="518746"/>
                    </a:lnTo>
                    <a:lnTo>
                      <a:pt x="536331" y="589085"/>
                    </a:lnTo>
                    <a:lnTo>
                      <a:pt x="483577" y="615462"/>
                    </a:lnTo>
                    <a:lnTo>
                      <a:pt x="483577" y="685800"/>
                    </a:lnTo>
                    <a:lnTo>
                      <a:pt x="509954" y="720970"/>
                    </a:lnTo>
                    <a:lnTo>
                      <a:pt x="483577" y="720970"/>
                    </a:lnTo>
                    <a:lnTo>
                      <a:pt x="457200" y="756139"/>
                    </a:lnTo>
                    <a:lnTo>
                      <a:pt x="465993" y="835270"/>
                    </a:lnTo>
                    <a:lnTo>
                      <a:pt x="263770" y="1406770"/>
                    </a:lnTo>
                    <a:lnTo>
                      <a:pt x="175847" y="1635370"/>
                    </a:lnTo>
                    <a:lnTo>
                      <a:pt x="105508" y="1688123"/>
                    </a:lnTo>
                    <a:lnTo>
                      <a:pt x="17585" y="1846385"/>
                    </a:lnTo>
                    <a:lnTo>
                      <a:pt x="8793" y="1934308"/>
                    </a:lnTo>
                    <a:lnTo>
                      <a:pt x="0" y="2048608"/>
                    </a:lnTo>
                    <a:cubicBezTo>
                      <a:pt x="258059" y="2125497"/>
                      <a:pt x="1045728" y="2357094"/>
                      <a:pt x="1557147" y="2478721"/>
                    </a:cubicBezTo>
                    <a:cubicBezTo>
                      <a:pt x="2068566" y="2600348"/>
                      <a:pt x="2823948" y="2658898"/>
                      <a:pt x="3068516" y="2778370"/>
                    </a:cubicBezTo>
                    <a:lnTo>
                      <a:pt x="3040019" y="3062629"/>
                    </a:lnTo>
                    <a:lnTo>
                      <a:pt x="5159638" y="3283273"/>
                    </a:lnTo>
                    <a:lnTo>
                      <a:pt x="5144506" y="3627027"/>
                    </a:lnTo>
                    <a:lnTo>
                      <a:pt x="6809747" y="3654127"/>
                    </a:lnTo>
                    <a:lnTo>
                      <a:pt x="6664570" y="3446585"/>
                    </a:lnTo>
                    <a:lnTo>
                      <a:pt x="7763608" y="3396738"/>
                    </a:lnTo>
                    <a:lnTo>
                      <a:pt x="7807570" y="3358662"/>
                    </a:lnTo>
                    <a:lnTo>
                      <a:pt x="7833947" y="3341077"/>
                    </a:lnTo>
                    <a:lnTo>
                      <a:pt x="7798777" y="3226777"/>
                    </a:lnTo>
                    <a:lnTo>
                      <a:pt x="7789985" y="3165231"/>
                    </a:lnTo>
                    <a:lnTo>
                      <a:pt x="7869116" y="3130062"/>
                    </a:lnTo>
                    <a:lnTo>
                      <a:pt x="7957039" y="3112477"/>
                    </a:lnTo>
                    <a:lnTo>
                      <a:pt x="8001000" y="2936631"/>
                    </a:lnTo>
                    <a:lnTo>
                      <a:pt x="7948247" y="2848708"/>
                    </a:lnTo>
                    <a:lnTo>
                      <a:pt x="7877908" y="2751993"/>
                    </a:lnTo>
                    <a:lnTo>
                      <a:pt x="7781193" y="2734408"/>
                    </a:lnTo>
                    <a:lnTo>
                      <a:pt x="7728439" y="2690446"/>
                    </a:lnTo>
                    <a:lnTo>
                      <a:pt x="7728439" y="2620108"/>
                    </a:lnTo>
                    <a:lnTo>
                      <a:pt x="7772400" y="2558562"/>
                    </a:lnTo>
                    <a:lnTo>
                      <a:pt x="7710854" y="2488223"/>
                    </a:lnTo>
                    <a:lnTo>
                      <a:pt x="7719647" y="2400300"/>
                    </a:lnTo>
                    <a:lnTo>
                      <a:pt x="7658100" y="2329962"/>
                    </a:lnTo>
                    <a:lnTo>
                      <a:pt x="7526216" y="2180493"/>
                    </a:lnTo>
                    <a:lnTo>
                      <a:pt x="7359162" y="2145323"/>
                    </a:lnTo>
                    <a:lnTo>
                      <a:pt x="7359162" y="1943100"/>
                    </a:lnTo>
                    <a:lnTo>
                      <a:pt x="7359162" y="1855177"/>
                    </a:lnTo>
                    <a:lnTo>
                      <a:pt x="7323993" y="1802423"/>
                    </a:lnTo>
                    <a:lnTo>
                      <a:pt x="7411916" y="1688123"/>
                    </a:lnTo>
                    <a:lnTo>
                      <a:pt x="7429500" y="1503485"/>
                    </a:lnTo>
                    <a:lnTo>
                      <a:pt x="7552593" y="1424354"/>
                    </a:lnTo>
                    <a:lnTo>
                      <a:pt x="7710854" y="1178170"/>
                    </a:lnTo>
                    <a:lnTo>
                      <a:pt x="7992208" y="1055077"/>
                    </a:lnTo>
                    <a:lnTo>
                      <a:pt x="7851531" y="1019908"/>
                    </a:lnTo>
                    <a:lnTo>
                      <a:pt x="7833947" y="1002323"/>
                    </a:lnTo>
                    <a:lnTo>
                      <a:pt x="7772400" y="1037493"/>
                    </a:lnTo>
                    <a:lnTo>
                      <a:pt x="7693270" y="940777"/>
                    </a:lnTo>
                    <a:lnTo>
                      <a:pt x="7605347" y="1046285"/>
                    </a:lnTo>
                    <a:lnTo>
                      <a:pt x="7570177" y="1037493"/>
                    </a:lnTo>
                    <a:lnTo>
                      <a:pt x="7464670" y="923193"/>
                    </a:lnTo>
                    <a:lnTo>
                      <a:pt x="7403123" y="967154"/>
                    </a:lnTo>
                    <a:lnTo>
                      <a:pt x="7323993" y="870439"/>
                    </a:lnTo>
                    <a:lnTo>
                      <a:pt x="7192108" y="870439"/>
                    </a:lnTo>
                    <a:lnTo>
                      <a:pt x="7130562" y="923193"/>
                    </a:lnTo>
                    <a:lnTo>
                      <a:pt x="7095393" y="923193"/>
                    </a:lnTo>
                    <a:lnTo>
                      <a:pt x="7042639" y="879231"/>
                    </a:lnTo>
                    <a:lnTo>
                      <a:pt x="6963508" y="861646"/>
                    </a:lnTo>
                    <a:lnTo>
                      <a:pt x="6901962" y="817685"/>
                    </a:lnTo>
                    <a:lnTo>
                      <a:pt x="6875585" y="694593"/>
                    </a:lnTo>
                    <a:lnTo>
                      <a:pt x="6822831" y="633046"/>
                    </a:lnTo>
                    <a:lnTo>
                      <a:pt x="6752493" y="641839"/>
                    </a:lnTo>
                    <a:lnTo>
                      <a:pt x="6743700" y="703385"/>
                    </a:lnTo>
                    <a:lnTo>
                      <a:pt x="6778870" y="756139"/>
                    </a:lnTo>
                    <a:lnTo>
                      <a:pt x="6734908" y="782516"/>
                    </a:lnTo>
                    <a:lnTo>
                      <a:pt x="5600700" y="747346"/>
                    </a:lnTo>
                    <a:lnTo>
                      <a:pt x="4747847" y="694593"/>
                    </a:lnTo>
                    <a:lnTo>
                      <a:pt x="2022231" y="298939"/>
                    </a:lnTo>
                    <a:lnTo>
                      <a:pt x="1266093" y="123093"/>
                    </a:lnTo>
                    <a:lnTo>
                      <a:pt x="1011116" y="35170"/>
                    </a:lnTo>
                    <a:lnTo>
                      <a:pt x="940777" y="0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9276" tIns="49638" rIns="99276" bIns="49638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453" r="10143" b="2453"/>
          <a:stretch/>
        </p:blipFill>
        <p:spPr bwMode="auto">
          <a:xfrm>
            <a:off x="3017742" y="4227256"/>
            <a:ext cx="3045264" cy="236813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299" name="Subtitle 2"/>
          <p:cNvSpPr txBox="1">
            <a:spLocks/>
          </p:cNvSpPr>
          <p:nvPr/>
        </p:nvSpPr>
        <p:spPr bwMode="auto">
          <a:xfrm>
            <a:off x="142006" y="1409463"/>
            <a:ext cx="4049713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indent="0" algn="l">
              <a:spcAft>
                <a:spcPts val="300"/>
              </a:spcAft>
              <a:buNone/>
              <a:defRPr/>
            </a:pPr>
            <a:r>
              <a:rPr lang="en-US" altLang="en-US" sz="1800" dirty="0">
                <a:solidFill>
                  <a:srgbClr val="003367"/>
                </a:solidFill>
                <a:latin typeface="+mn-lt"/>
                <a:cs typeface="+mn-cs"/>
              </a:rPr>
              <a:t>4 Major Installations</a:t>
            </a:r>
          </a:p>
          <a:p>
            <a:pPr marL="303213" lvl="1" indent="0" algn="l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en-US" sz="1600" b="0" dirty="0" smtClean="0">
                <a:solidFill>
                  <a:srgbClr val="273D84"/>
                </a:solidFill>
                <a:latin typeface="+mn-lt"/>
                <a:cs typeface="Calibri" panose="020F0502020204030204" pitchFamily="34" charset="0"/>
              </a:rPr>
              <a:t>16 Reporting Units</a:t>
            </a:r>
          </a:p>
          <a:p>
            <a:pPr marL="303213" lvl="1" indent="0" algn="l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en-US" sz="1600" b="0" dirty="0" smtClean="0">
                <a:solidFill>
                  <a:srgbClr val="273D84"/>
                </a:solidFill>
                <a:latin typeface="+mn-lt"/>
                <a:cs typeface="Calibri" panose="020F0502020204030204" pitchFamily="34" charset="0"/>
              </a:rPr>
              <a:t>12 INRMPs</a:t>
            </a:r>
          </a:p>
          <a:p>
            <a:pPr marL="0" indent="0" algn="l" eaLnBrk="1" hangingPunct="1">
              <a:spcAft>
                <a:spcPts val="300"/>
              </a:spcAft>
              <a:buNone/>
              <a:defRPr/>
            </a:pPr>
            <a:r>
              <a:rPr lang="en-US" altLang="en-US" sz="1800" dirty="0" smtClean="0">
                <a:solidFill>
                  <a:srgbClr val="003367"/>
                </a:solidFill>
                <a:latin typeface="+mn-lt"/>
                <a:cs typeface="+mn-cs"/>
              </a:rPr>
              <a:t>6 Natural Resources Managers</a:t>
            </a:r>
          </a:p>
          <a:p>
            <a:pPr marL="0" indent="0" algn="l" eaLnBrk="1" hangingPunct="1">
              <a:spcAft>
                <a:spcPts val="300"/>
              </a:spcAft>
              <a:buNone/>
              <a:defRPr/>
            </a:pPr>
            <a:r>
              <a:rPr lang="en-US" altLang="en-US" sz="1800" dirty="0" smtClean="0">
                <a:solidFill>
                  <a:srgbClr val="003367"/>
                </a:solidFill>
                <a:latin typeface="+mn-lt"/>
                <a:cs typeface="+mn-cs"/>
              </a:rPr>
              <a:t>Missions </a:t>
            </a:r>
            <a:r>
              <a:rPr lang="en-US" altLang="en-US" sz="1800" dirty="0">
                <a:solidFill>
                  <a:srgbClr val="003367"/>
                </a:solidFill>
                <a:latin typeface="+mn-lt"/>
                <a:cs typeface="+mn-cs"/>
              </a:rPr>
              <a:t>Supported </a:t>
            </a:r>
          </a:p>
          <a:p>
            <a:pPr marL="303213" lvl="1" indent="0" algn="l">
              <a:spcBef>
                <a:spcPct val="0"/>
              </a:spcBef>
              <a:buNone/>
              <a:defRPr/>
            </a:pPr>
            <a:r>
              <a:rPr lang="en-US" altLang="en-US" sz="1800" b="0" dirty="0" smtClean="0">
                <a:solidFill>
                  <a:srgbClr val="273D84"/>
                </a:solidFill>
                <a:latin typeface="+mn-lt"/>
              </a:rPr>
              <a:t>MILCON, NAVAIR, NAVSEA, NAVSUP, NUWC, Range Operations, SIOP, SWFPAC, and Pacific Fleet</a:t>
            </a:r>
            <a:endParaRPr lang="en-US" altLang="en-US" sz="1800" b="0" dirty="0" smtClean="0">
              <a:solidFill>
                <a:srgbClr val="273D84"/>
              </a:solidFill>
              <a:latin typeface="+mn-lt"/>
              <a:cs typeface="Calibri" panose="020F0502020204030204" pitchFamily="34" charset="0"/>
            </a:endParaRPr>
          </a:p>
          <a:p>
            <a:pPr marL="0" indent="0" algn="l">
              <a:spcAft>
                <a:spcPts val="300"/>
              </a:spcAft>
              <a:buNone/>
              <a:defRPr/>
            </a:pPr>
            <a:r>
              <a:rPr lang="en-US" altLang="en-US" sz="1800" dirty="0" smtClean="0">
                <a:solidFill>
                  <a:srgbClr val="003367"/>
                </a:solidFill>
                <a:latin typeface="+mn-lt"/>
                <a:cs typeface="+mn-cs"/>
              </a:rPr>
              <a:t>66,325 Total Ecosystem Acres*</a:t>
            </a:r>
            <a:endParaRPr lang="en-US" altLang="en-US" sz="1800" dirty="0">
              <a:solidFill>
                <a:srgbClr val="003367"/>
              </a:solidFill>
              <a:latin typeface="+mn-lt"/>
              <a:cs typeface="+mn-cs"/>
            </a:endParaRPr>
          </a:p>
          <a:p>
            <a:pPr marL="303213" lvl="1" indent="0" algn="l" eaLnBrk="1" hangingPunct="1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en-US" altLang="en-US" sz="1800" b="0" dirty="0" smtClean="0">
                <a:solidFill>
                  <a:srgbClr val="273D84"/>
                </a:solidFill>
                <a:latin typeface="+mn-lt"/>
                <a:cs typeface="Calibri" panose="020F0502020204030204" pitchFamily="34" charset="0"/>
              </a:rPr>
              <a:t>Terrestrial: 64,912 acres*</a:t>
            </a:r>
          </a:p>
          <a:p>
            <a:pPr marL="303213" lvl="1" indent="0" algn="l" eaLnBrk="1" hangingPunct="1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en-US" altLang="en-US" sz="1800" b="0" dirty="0" smtClean="0">
                <a:solidFill>
                  <a:srgbClr val="273D84"/>
                </a:solidFill>
                <a:latin typeface="+mn-lt"/>
                <a:cs typeface="Calibri" panose="020F0502020204030204" pitchFamily="34" charset="0"/>
              </a:rPr>
              <a:t>Nearshore: 1,413 acres*</a:t>
            </a:r>
          </a:p>
          <a:p>
            <a:pPr marL="0" indent="0" algn="l" eaLnBrk="1" hangingPunct="1">
              <a:spcAft>
                <a:spcPts val="1200"/>
              </a:spcAft>
              <a:buNone/>
              <a:defRPr/>
            </a:pPr>
            <a:r>
              <a:rPr lang="en-US" altLang="en-US" sz="1800" dirty="0" smtClean="0">
                <a:solidFill>
                  <a:srgbClr val="003367"/>
                </a:solidFill>
                <a:latin typeface="+mn-lt"/>
                <a:cs typeface="+mn-cs"/>
              </a:rPr>
              <a:t>22 </a:t>
            </a:r>
            <a:r>
              <a:rPr lang="en-US" altLang="en-US" sz="1800" dirty="0">
                <a:solidFill>
                  <a:srgbClr val="003367"/>
                </a:solidFill>
                <a:latin typeface="+mn-lt"/>
                <a:cs typeface="+mn-cs"/>
              </a:rPr>
              <a:t>Federally Listed </a:t>
            </a:r>
            <a:r>
              <a:rPr lang="en-US" altLang="en-US" sz="1800" dirty="0" smtClean="0">
                <a:solidFill>
                  <a:srgbClr val="003367"/>
                </a:solidFill>
                <a:latin typeface="+mn-lt"/>
                <a:cs typeface="+mn-cs"/>
              </a:rPr>
              <a:t>Species</a:t>
            </a:r>
            <a:endParaRPr lang="en-US" altLang="en-US" sz="1800" dirty="0">
              <a:solidFill>
                <a:srgbClr val="003367"/>
              </a:solidFill>
              <a:latin typeface="+mn-lt"/>
              <a:cs typeface="+mn-cs"/>
            </a:endParaRPr>
          </a:p>
          <a:p>
            <a:pPr marL="0" indent="0" algn="l">
              <a:spcAft>
                <a:spcPts val="300"/>
              </a:spcAft>
              <a:buNone/>
              <a:defRPr/>
            </a:pPr>
            <a:r>
              <a:rPr lang="en-US" altLang="en-US" sz="900" dirty="0" smtClean="0">
                <a:solidFill>
                  <a:srgbClr val="003367"/>
                </a:solidFill>
                <a:latin typeface="+mn-lt"/>
                <a:cs typeface="+mn-cs"/>
              </a:rPr>
              <a:t>*Estimated acreage obtained from Navy Conservation website</a:t>
            </a:r>
            <a:endParaRPr lang="en-US" altLang="en-US" sz="900" dirty="0">
              <a:solidFill>
                <a:srgbClr val="003367"/>
              </a:solidFill>
              <a:latin typeface="+mn-lt"/>
              <a:cs typeface="+mn-cs"/>
            </a:endParaRPr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803082" y="238125"/>
            <a:ext cx="7200438" cy="809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n-US" sz="2800" i="0" kern="0" dirty="0" smtClean="0">
                <a:solidFill>
                  <a:schemeClr val="tx1"/>
                </a:solidFill>
                <a:latin typeface="+mn-lt"/>
              </a:rPr>
              <a:t>Northwest Natural Resources Program </a:t>
            </a:r>
            <a:endParaRPr lang="en-US" sz="2800" i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625" r="358" b="12377"/>
          <a:stretch/>
        </p:blipFill>
        <p:spPr>
          <a:xfrm>
            <a:off x="6197907" y="1131224"/>
            <a:ext cx="2887942" cy="164592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2430307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31" y="177800"/>
            <a:ext cx="7478669" cy="835025"/>
          </a:xfrm>
        </p:spPr>
        <p:txBody>
          <a:bodyPr/>
          <a:lstStyle/>
          <a:p>
            <a:r>
              <a:rPr lang="en-US" sz="2800" dirty="0" smtClean="0"/>
              <a:t>Navy </a:t>
            </a:r>
            <a:r>
              <a:rPr lang="en-US" sz="2800" dirty="0"/>
              <a:t>R</a:t>
            </a:r>
            <a:r>
              <a:rPr lang="en-US" sz="2800" dirty="0" smtClean="0"/>
              <a:t>egion Northwest Installations with INRMPs</a:t>
            </a:r>
            <a:endParaRPr lang="en-US" sz="2800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662891" y="1653609"/>
            <a:ext cx="3483632" cy="3898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cs typeface="Calibri" panose="020F0502020204030204" pitchFamily="34" charset="0"/>
              </a:rPr>
              <a:t>NAS Whidbey </a:t>
            </a:r>
            <a:r>
              <a:rPr lang="en-US" sz="2000" b="1" dirty="0" smtClean="0">
                <a:cs typeface="Calibri" panose="020F0502020204030204" pitchFamily="34" charset="0"/>
              </a:rPr>
              <a:t>Island</a:t>
            </a:r>
            <a:endParaRPr lang="en-US" sz="2000" b="1" dirty="0">
              <a:cs typeface="Calibri" panose="020F050202020403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b="1" dirty="0">
                <a:cs typeface="Calibri" panose="020F0502020204030204" pitchFamily="34" charset="0"/>
              </a:rPr>
              <a:t>NAS Whidbey </a:t>
            </a:r>
            <a:r>
              <a:rPr lang="en-US" b="1" dirty="0" smtClean="0">
                <a:cs typeface="Calibri" panose="020F0502020204030204" pitchFamily="34" charset="0"/>
              </a:rPr>
              <a:t>Island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>
                <a:cs typeface="Calibri" panose="020F0502020204030204" pitchFamily="34" charset="0"/>
              </a:rPr>
              <a:t>NWSTF Boardman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cs typeface="Calibri" panose="020F0502020204030204" pitchFamily="34" charset="0"/>
              </a:rPr>
              <a:t>NAVMAG Indian </a:t>
            </a:r>
            <a:r>
              <a:rPr lang="en-US" sz="2000" b="1" dirty="0" smtClean="0">
                <a:cs typeface="Calibri" panose="020F0502020204030204" pitchFamily="34" charset="0"/>
              </a:rPr>
              <a:t>Island</a:t>
            </a:r>
            <a:endParaRPr lang="en-US" sz="2000" b="1" dirty="0">
              <a:cs typeface="Calibri" panose="020F050202020403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>
                <a:cs typeface="Calibri" panose="020F0502020204030204" pitchFamily="34" charset="0"/>
              </a:rPr>
              <a:t>NAVMAG Indian </a:t>
            </a:r>
            <a:r>
              <a:rPr lang="en-US" b="1" dirty="0" smtClean="0">
                <a:cs typeface="Calibri" panose="020F0502020204030204" pitchFamily="34" charset="0"/>
              </a:rPr>
              <a:t>Island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cs typeface="Calibri" panose="020F0502020204030204" pitchFamily="34" charset="0"/>
              </a:rPr>
              <a:t>NAVSTA </a:t>
            </a:r>
            <a:r>
              <a:rPr lang="en-US" sz="2000" b="1" dirty="0" smtClean="0">
                <a:cs typeface="Calibri" panose="020F0502020204030204" pitchFamily="34" charset="0"/>
              </a:rPr>
              <a:t>Everett </a:t>
            </a:r>
            <a:endParaRPr lang="en-US" sz="2000" b="1" dirty="0">
              <a:cs typeface="Calibri" panose="020F050202020403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b="1" dirty="0">
                <a:cs typeface="Calibri" panose="020F0502020204030204" pitchFamily="34" charset="0"/>
              </a:rPr>
              <a:t>NAVSTA </a:t>
            </a:r>
            <a:r>
              <a:rPr lang="en-US" b="1" dirty="0" smtClean="0">
                <a:cs typeface="Calibri" panose="020F0502020204030204" pitchFamily="34" charset="0"/>
              </a:rPr>
              <a:t>Everett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b="1" dirty="0">
                <a:cs typeface="Calibri" panose="020F0502020204030204" pitchFamily="34" charset="0"/>
              </a:rPr>
              <a:t>NAVRADSTA Jim Creek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b="1" dirty="0">
                <a:cs typeface="Calibri" panose="020F0502020204030204" pitchFamily="34" charset="0"/>
              </a:rPr>
              <a:t>Pacific </a:t>
            </a:r>
            <a:r>
              <a:rPr lang="en-US" b="1" dirty="0" smtClean="0">
                <a:cs typeface="Calibri" panose="020F0502020204030204" pitchFamily="34" charset="0"/>
              </a:rPr>
              <a:t>Beach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b="1" dirty="0">
                <a:cs typeface="Calibri" panose="020F0502020204030204" pitchFamily="34" charset="0"/>
              </a:rPr>
              <a:t>ARD Bayview, ID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b="1" dirty="0">
                <a:cs typeface="Calibri" panose="020F0502020204030204" pitchFamily="34" charset="0"/>
              </a:rPr>
              <a:t>NRTF LaMoure, </a:t>
            </a:r>
            <a:r>
              <a:rPr lang="en-US" b="1" dirty="0" smtClean="0">
                <a:cs typeface="Calibri" panose="020F0502020204030204" pitchFamily="34" charset="0"/>
              </a:rPr>
              <a:t>ND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5556" y="1653609"/>
            <a:ext cx="4144161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NAVBASE Kitsap</a:t>
            </a:r>
          </a:p>
          <a:p>
            <a:pPr marL="628650" lvl="1" indent="-171450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NAVBASE Kitsap 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Bangor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628650" lvl="1" indent="-171450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NAVBASE Kitsap 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Bremerton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628650" lvl="1" indent="-171450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NUWC 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Keyport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628650" lvl="1" indent="-171450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Jackson Park &amp; Naval Hospital</a:t>
            </a:r>
          </a:p>
          <a:p>
            <a:pPr marL="628650" lvl="1" indent="-171450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Bremerton RR</a:t>
            </a:r>
          </a:p>
          <a:p>
            <a:pPr marL="628650" lvl="1" indent="-171450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Manchester Fuel 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Department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628650" lvl="1" indent="-17145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Southeast Alaska Acoustic </a:t>
            </a: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Measurement 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Facility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NAVFAC </a:t>
            </a: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Northwest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cs typeface="Calibri" panose="020F0502020204030204" pitchFamily="34" charset="0"/>
              </a:rPr>
              <a:t>Northern Alaska </a:t>
            </a:r>
            <a:r>
              <a:rPr lang="en-US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Sites 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**</a:t>
            </a:r>
            <a:endParaRPr lang="en-US" b="1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231" y="5634186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* Marbled Murrelet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247" y="5603408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** </a:t>
            </a:r>
            <a:r>
              <a:rPr lang="en-US" sz="1600" b="1" dirty="0" smtClean="0">
                <a:solidFill>
                  <a:srgbClr val="00B050"/>
                </a:solidFill>
              </a:rPr>
              <a:t>Spectacled Eider, Steller’s Eider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46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AKN as Data Aggregator and Organizer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6836" y="1334185"/>
            <a:ext cx="8682605" cy="481171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NAVFAC Northwest’s next step is to collate and analyze avian survey data </a:t>
            </a:r>
            <a:r>
              <a:rPr lang="en-US" sz="2000" dirty="0" smtClean="0"/>
              <a:t>that has been collected </a:t>
            </a:r>
            <a:r>
              <a:rPr lang="en-US" sz="2000" dirty="0" smtClean="0"/>
              <a:t>using different media at its installations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Update older data 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Detect trends in species diversity and geographic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nticipate and plan </a:t>
            </a:r>
            <a:r>
              <a:rPr lang="en-US" smtClean="0"/>
              <a:t>for </a:t>
            </a:r>
            <a:r>
              <a:rPr lang="en-US" smtClean="0"/>
              <a:t>climate-related changes </a:t>
            </a:r>
            <a:r>
              <a:rPr lang="en-US" dirty="0" smtClean="0"/>
              <a:t>in ESA </a:t>
            </a:r>
            <a:r>
              <a:rPr lang="en-US" dirty="0" smtClean="0"/>
              <a:t>listings and critical habitat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Coordinate with agency and Tribal data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Look for potential avian correlations with climate change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Changes in prevailing and recurring weather patterns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Changes in vegetation covertypes and habitat characteristics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Changes in watershed features correlated with precipitation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Develop predictive models to inform species and habitat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Integrate wildland fire management goals and habitat management </a:t>
            </a:r>
            <a:r>
              <a:rPr lang="en-US" dirty="0" smtClean="0"/>
              <a:t>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Inform outreach to stakeholders and educational forums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40276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6113" y="1350963"/>
            <a:ext cx="7826768" cy="4811712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0" i="1" dirty="0" smtClean="0"/>
              <a:t>Thank you!</a:t>
            </a:r>
            <a:endParaRPr lang="en-US" sz="2800" b="0" i="1" dirty="0"/>
          </a:p>
        </p:txBody>
      </p:sp>
    </p:spTree>
    <p:extLst>
      <p:ext uri="{BB962C8B-B14F-4D97-AF65-F5344CB8AC3E}">
        <p14:creationId xmlns:p14="http://schemas.microsoft.com/office/powerpoint/2010/main" val="4829488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AVFA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673</Words>
  <Application>Microsoft Office PowerPoint</Application>
  <PresentationFormat>On-screen Show (4:3)</PresentationFormat>
  <Paragraphs>142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Times New Roman</vt:lpstr>
      <vt:lpstr>Wingdings</vt:lpstr>
      <vt:lpstr>ヒラギノ角ゴ ProN W3</vt:lpstr>
      <vt:lpstr>NAVFAC Theme</vt:lpstr>
      <vt:lpstr>AVIAN KNOWLEDGE NETWORK Observations Reported to eBird.com at Naval Base Kitsap Bangor</vt:lpstr>
      <vt:lpstr>How it began….</vt:lpstr>
      <vt:lpstr>Observations at Hotspots</vt:lpstr>
      <vt:lpstr>Species Examples from Hotspots</vt:lpstr>
      <vt:lpstr>Avian Data in INRMPs</vt:lpstr>
      <vt:lpstr>PowerPoint Presentation</vt:lpstr>
      <vt:lpstr>Navy Region Northwest Installations with INRMPs</vt:lpstr>
      <vt:lpstr>AKN as Data Aggregator and Organizer</vt:lpstr>
      <vt:lpstr>Questions?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AVIAN KNOWLEDGE NETWORK b</dc:title>
  <dc:creator>Senner, Robert CIV USN NAVFAC NW, EV22</dc:creator>
  <cp:lastModifiedBy>Senner, Robert CIV USN NAVFAC NW, EV22</cp:lastModifiedBy>
  <cp:revision>39</cp:revision>
  <dcterms:created xsi:type="dcterms:W3CDTF">2023-08-27T17:34:05Z</dcterms:created>
  <dcterms:modified xsi:type="dcterms:W3CDTF">2023-08-28T01:31:44Z</dcterms:modified>
</cp:coreProperties>
</file>